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Lst>
  <p:sldSz cy="7562850" cx="10693400"/>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8" roundtripDataSignature="AMtx7mhuk781Sy4F+IAxo/4HOfdRfp3H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07000" y="812520"/>
            <a:ext cx="5345280" cy="4008959"/>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SzPts val="1400"/>
              <a:buNone/>
              <a:defRPr b="0" i="0" sz="2000" u="none" cap="none" strike="noStrike">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5" name="Google Shape;5;n"/>
          <p:cNvSpPr txBox="1"/>
          <p:nvPr>
            <p:ph idx="3" type="hdr"/>
          </p:nvPr>
        </p:nvSpPr>
        <p:spPr>
          <a:xfrm>
            <a:off x="0" y="0"/>
            <a:ext cx="3280680" cy="53424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 name="Google Shape;6;n"/>
          <p:cNvSpPr txBox="1"/>
          <p:nvPr>
            <p:ph idx="10" type="dt"/>
          </p:nvPr>
        </p:nvSpPr>
        <p:spPr>
          <a:xfrm>
            <a:off x="4278960" y="0"/>
            <a:ext cx="3280680" cy="534240"/>
          </a:xfrm>
          <a:prstGeom prst="rect">
            <a:avLst/>
          </a:prstGeom>
          <a:noFill/>
          <a:ln>
            <a:noFill/>
          </a:ln>
        </p:spPr>
        <p:txBody>
          <a:bodyPr anchorCtr="0" anchor="t" bIns="0" lIns="0" spcFirstLastPara="1" rIns="0" wrap="square" tIns="0">
            <a:noAutofit/>
          </a:bodyPr>
          <a:lstStyle>
            <a:lvl1pPr lvl="0" marR="0" rtl="0" algn="r">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10157400"/>
            <a:ext cx="3280680" cy="534240"/>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Clr>
                <a:schemeClr val="dk1"/>
              </a:buClr>
              <a:buSzPts val="1400"/>
              <a:buFont typeface="Times New Roman"/>
              <a:buNone/>
              <a:defRPr b="0" i="0" sz="14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4278960" y="10157400"/>
            <a:ext cx="3280680" cy="534240"/>
          </a:xfrm>
          <a:prstGeom prst="rect">
            <a:avLst/>
          </a:prstGeom>
          <a:noFill/>
          <a:ln>
            <a:noFill/>
          </a:ln>
        </p:spPr>
        <p:txBody>
          <a:bodyPr anchorCtr="0" anchor="b" bIns="0" lIns="0" spcFirstLastPara="1" rIns="0" wrap="square" tIns="0">
            <a:noAutofit/>
          </a:bodyPr>
          <a:lstStyle/>
          <a:p>
            <a:pPr indent="0" lvl="0" marL="0" marR="0" rtl="0" algn="r">
              <a:spcBef>
                <a:spcPts val="0"/>
              </a:spcBef>
              <a:spcAft>
                <a:spcPts val="0"/>
              </a:spcAft>
              <a:buClr>
                <a:schemeClr val="dk1"/>
              </a:buClr>
              <a:buSzPts val="1400"/>
              <a:buFont typeface="Times New Roman"/>
              <a:buNone/>
            </a:pPr>
            <a:fld id="{00000000-1234-1234-1234-123412341234}" type="slidenum">
              <a:rPr b="0" i="0" lang="fr-FR" sz="1400" u="none" cap="none" strike="noStrike">
                <a:solidFill>
                  <a:schemeClr val="dk1"/>
                </a:solidFill>
                <a:latin typeface="Times New Roman"/>
                <a:ea typeface="Times New Roman"/>
                <a:cs typeface="Times New Roman"/>
                <a:sym typeface="Times New Roman"/>
              </a:rPr>
              <a:t>‹#›</a:t>
            </a:fld>
            <a:endParaRPr b="0" i="0" sz="14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txBox="1"/>
          <p:nvPr>
            <p:ph idx="12" type="sldNum"/>
          </p:nvPr>
        </p:nvSpPr>
        <p:spPr>
          <a:xfrm>
            <a:off x="4278960" y="10157400"/>
            <a:ext cx="3280680" cy="534240"/>
          </a:xfrm>
          <a:prstGeom prst="rect">
            <a:avLst/>
          </a:prstGeom>
          <a:noFill/>
          <a:ln>
            <a:noFill/>
          </a:ln>
        </p:spPr>
        <p:txBody>
          <a:bodyPr anchorCtr="0" anchor="b" bIns="0" lIns="0" spcFirstLastPara="1" rIns="0" wrap="square" tIns="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fr-FR" sz="1400">
                <a:latin typeface="Times New Roman"/>
                <a:ea typeface="Times New Roman"/>
                <a:cs typeface="Times New Roman"/>
                <a:sym typeface="Times New Roman"/>
              </a:rPr>
              <a:t>‹#›</a:t>
            </a:fld>
            <a:endParaRPr/>
          </a:p>
        </p:txBody>
      </p:sp>
      <p:sp>
        <p:nvSpPr>
          <p:cNvPr id="94" name="Google Shape;94;p1:notes"/>
          <p:cNvSpPr/>
          <p:nvPr>
            <p:ph idx="2" type="sldImg"/>
          </p:nvPr>
        </p:nvSpPr>
        <p:spPr>
          <a:xfrm>
            <a:off x="946150" y="812800"/>
            <a:ext cx="5665788" cy="4008438"/>
          </a:xfrm>
          <a:custGeom>
            <a:rect b="b" l="l" r="r" t="t"/>
            <a:pathLst>
              <a:path extrusionOk="0" h="120000" w="120000">
                <a:moveTo>
                  <a:pt x="0" y="0"/>
                </a:moveTo>
                <a:lnTo>
                  <a:pt x="120000" y="0"/>
                </a:lnTo>
                <a:lnTo>
                  <a:pt x="120000" y="120000"/>
                </a:lnTo>
                <a:lnTo>
                  <a:pt x="0" y="120000"/>
                </a:lnTo>
                <a:close/>
              </a:path>
            </a:pathLst>
          </a:custGeom>
          <a:solidFill>
            <a:schemeClr val="accent1"/>
          </a:solidFill>
          <a:ln cap="flat" cmpd="sng" w="25400">
            <a:solidFill>
              <a:srgbClr val="31538F"/>
            </a:solidFill>
            <a:prstDash val="solid"/>
            <a:round/>
            <a:headEnd len="sm" w="sm" type="none"/>
            <a:tailEnd len="sm" w="sm" type="none"/>
          </a:ln>
        </p:spPr>
      </p:sp>
      <p:sp>
        <p:nvSpPr>
          <p:cNvPr id="95" name="Google Shape;95;p1: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216000" lvl="0" marL="21600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2:notes"/>
          <p:cNvSpPr txBox="1"/>
          <p:nvPr>
            <p:ph idx="12" type="sldNum"/>
          </p:nvPr>
        </p:nvSpPr>
        <p:spPr>
          <a:xfrm>
            <a:off x="4278960" y="10157400"/>
            <a:ext cx="3280680" cy="534240"/>
          </a:xfrm>
          <a:prstGeom prst="rect">
            <a:avLst/>
          </a:prstGeom>
          <a:noFill/>
          <a:ln>
            <a:noFill/>
          </a:ln>
        </p:spPr>
        <p:txBody>
          <a:bodyPr anchorCtr="0" anchor="b" bIns="0" lIns="0" spcFirstLastPara="1" rIns="0" wrap="square" tIns="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fr-FR" sz="1400">
                <a:latin typeface="Times New Roman"/>
                <a:ea typeface="Times New Roman"/>
                <a:cs typeface="Times New Roman"/>
                <a:sym typeface="Times New Roman"/>
              </a:rPr>
              <a:t>‹#›</a:t>
            </a:fld>
            <a:endParaRPr/>
          </a:p>
        </p:txBody>
      </p:sp>
      <p:sp>
        <p:nvSpPr>
          <p:cNvPr id="146" name="Google Shape;146;p2:notes"/>
          <p:cNvSpPr/>
          <p:nvPr>
            <p:ph idx="2" type="sldImg"/>
          </p:nvPr>
        </p:nvSpPr>
        <p:spPr>
          <a:xfrm>
            <a:off x="946150" y="812800"/>
            <a:ext cx="5665788" cy="4008438"/>
          </a:xfrm>
          <a:custGeom>
            <a:rect b="b" l="l" r="r" t="t"/>
            <a:pathLst>
              <a:path extrusionOk="0" h="120000" w="120000">
                <a:moveTo>
                  <a:pt x="0" y="0"/>
                </a:moveTo>
                <a:lnTo>
                  <a:pt x="120000" y="0"/>
                </a:lnTo>
                <a:lnTo>
                  <a:pt x="120000" y="120000"/>
                </a:lnTo>
                <a:lnTo>
                  <a:pt x="0" y="120000"/>
                </a:lnTo>
                <a:close/>
              </a:path>
            </a:pathLst>
          </a:custGeom>
          <a:solidFill>
            <a:schemeClr val="accent1"/>
          </a:solidFill>
          <a:ln cap="flat" cmpd="sng" w="25400">
            <a:solidFill>
              <a:srgbClr val="31538F"/>
            </a:solidFill>
            <a:prstDash val="solid"/>
            <a:round/>
            <a:headEnd len="sm" w="sm" type="none"/>
            <a:tailEnd len="sm" w="sm" type="none"/>
          </a:ln>
        </p:spPr>
      </p:sp>
      <p:sp>
        <p:nvSpPr>
          <p:cNvPr id="147" name="Google Shape;147;p2: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216000" lvl="0" marL="21600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3:notes"/>
          <p:cNvSpPr txBox="1"/>
          <p:nvPr>
            <p:ph idx="12" type="sldNum"/>
          </p:nvPr>
        </p:nvSpPr>
        <p:spPr>
          <a:xfrm>
            <a:off x="4278960" y="10157400"/>
            <a:ext cx="3280680" cy="534240"/>
          </a:xfrm>
          <a:prstGeom prst="rect">
            <a:avLst/>
          </a:prstGeom>
          <a:noFill/>
          <a:ln>
            <a:noFill/>
          </a:ln>
        </p:spPr>
        <p:txBody>
          <a:bodyPr anchorCtr="0" anchor="b" bIns="0" lIns="0" spcFirstLastPara="1" rIns="0" wrap="square" tIns="0">
            <a:noAutofit/>
          </a:bodyPr>
          <a:lstStyle/>
          <a:p>
            <a:pPr indent="0" lvl="0" marL="0" rtl="0" algn="r">
              <a:spcBef>
                <a:spcPts val="0"/>
              </a:spcBef>
              <a:spcAft>
                <a:spcPts val="0"/>
              </a:spcAft>
              <a:buClr>
                <a:schemeClr val="dk1"/>
              </a:buClr>
              <a:buSzPts val="1400"/>
              <a:buFont typeface="Times New Roman"/>
              <a:buNone/>
            </a:pPr>
            <a:fld id="{00000000-1234-1234-1234-123412341234}" type="slidenum">
              <a:rPr lang="fr-FR" sz="1400">
                <a:latin typeface="Times New Roman"/>
                <a:ea typeface="Times New Roman"/>
                <a:cs typeface="Times New Roman"/>
                <a:sym typeface="Times New Roman"/>
              </a:rPr>
              <a:t>‹#›</a:t>
            </a:fld>
            <a:endParaRPr/>
          </a:p>
        </p:txBody>
      </p:sp>
      <p:sp>
        <p:nvSpPr>
          <p:cNvPr id="189" name="Google Shape;189;p3:notes"/>
          <p:cNvSpPr/>
          <p:nvPr>
            <p:ph idx="2" type="sldImg"/>
          </p:nvPr>
        </p:nvSpPr>
        <p:spPr>
          <a:xfrm>
            <a:off x="1107000" y="812520"/>
            <a:ext cx="5345280" cy="4008959"/>
          </a:xfrm>
          <a:custGeom>
            <a:rect b="b" l="l" r="r" t="t"/>
            <a:pathLst>
              <a:path extrusionOk="0" h="120000" w="120000">
                <a:moveTo>
                  <a:pt x="0" y="0"/>
                </a:moveTo>
                <a:lnTo>
                  <a:pt x="120000" y="0"/>
                </a:lnTo>
                <a:lnTo>
                  <a:pt x="120000" y="120000"/>
                </a:lnTo>
                <a:lnTo>
                  <a:pt x="0" y="120000"/>
                </a:lnTo>
                <a:close/>
              </a:path>
            </a:pathLst>
          </a:custGeom>
          <a:solidFill>
            <a:schemeClr val="accent1"/>
          </a:solidFill>
          <a:ln cap="flat" cmpd="sng" w="25400">
            <a:solidFill>
              <a:srgbClr val="31538F"/>
            </a:solidFill>
            <a:prstDash val="solid"/>
            <a:round/>
            <a:headEnd len="sm" w="sm" type="none"/>
            <a:tailEnd len="sm" w="sm" type="none"/>
          </a:ln>
        </p:spPr>
      </p:sp>
      <p:sp>
        <p:nvSpPr>
          <p:cNvPr id="190" name="Google Shape;190;p3:notes"/>
          <p:cNvSpPr txBox="1"/>
          <p:nvPr>
            <p:ph idx="1" type="body"/>
          </p:nvPr>
        </p:nvSpPr>
        <p:spPr>
          <a:xfrm>
            <a:off x="756000" y="5078520"/>
            <a:ext cx="6047640" cy="4811040"/>
          </a:xfrm>
          <a:prstGeom prst="rect">
            <a:avLst/>
          </a:prstGeom>
          <a:noFill/>
          <a:ln>
            <a:noFill/>
          </a:ln>
        </p:spPr>
        <p:txBody>
          <a:bodyPr anchorCtr="0" anchor="t" bIns="0" lIns="0" spcFirstLastPara="1" rIns="0" wrap="square" tIns="0">
            <a:noAutofit/>
          </a:bodyPr>
          <a:lstStyle/>
          <a:p>
            <a:pPr indent="-216000" lvl="0" marL="21600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23" name="Shape 23"/>
        <p:cNvGrpSpPr/>
        <p:nvPr/>
      </p:nvGrpSpPr>
      <p:grpSpPr>
        <a:xfrm>
          <a:off x="0" y="0"/>
          <a:ext cx="0" cy="0"/>
          <a:chOff x="0" y="0"/>
          <a:chExt cx="0" cy="0"/>
        </a:xfrm>
      </p:grpSpPr>
      <p:sp>
        <p:nvSpPr>
          <p:cNvPr id="24" name="Google Shape;24;p5"/>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5"/>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80" name="Shape 80"/>
        <p:cNvGrpSpPr/>
        <p:nvPr/>
      </p:nvGrpSpPr>
      <p:grpSpPr>
        <a:xfrm>
          <a:off x="0" y="0"/>
          <a:ext cx="0" cy="0"/>
          <a:chOff x="0" y="0"/>
          <a:chExt cx="0" cy="0"/>
        </a:xfrm>
      </p:grpSpPr>
      <p:sp>
        <p:nvSpPr>
          <p:cNvPr id="81" name="Google Shape;81;p14"/>
          <p:cNvSpPr txBox="1"/>
          <p:nvPr>
            <p:ph type="title"/>
          </p:nvPr>
        </p:nvSpPr>
        <p:spPr>
          <a:xfrm>
            <a:off x="534600" y="301680"/>
            <a:ext cx="9623520" cy="12625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4"/>
          <p:cNvSpPr txBox="1"/>
          <p:nvPr>
            <p:ph idx="1" type="body"/>
          </p:nvPr>
        </p:nvSpPr>
        <p:spPr>
          <a:xfrm rot="5400000">
            <a:off x="2850840" y="-546840"/>
            <a:ext cx="4991040" cy="962352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4"/>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4"/>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4"/>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86" name="Shape 86"/>
        <p:cNvGrpSpPr/>
        <p:nvPr/>
      </p:nvGrpSpPr>
      <p:grpSpPr>
        <a:xfrm>
          <a:off x="0" y="0"/>
          <a:ext cx="0" cy="0"/>
          <a:chOff x="0" y="0"/>
          <a:chExt cx="0" cy="0"/>
        </a:xfrm>
      </p:grpSpPr>
      <p:sp>
        <p:nvSpPr>
          <p:cNvPr id="87" name="Google Shape;87;p15"/>
          <p:cNvSpPr txBox="1"/>
          <p:nvPr>
            <p:ph type="title"/>
          </p:nvPr>
        </p:nvSpPr>
        <p:spPr>
          <a:xfrm rot="5400000">
            <a:off x="5726113" y="2328863"/>
            <a:ext cx="6459538" cy="2405063"/>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5"/>
          <p:cNvSpPr txBox="1"/>
          <p:nvPr>
            <p:ph idx="1" type="body"/>
          </p:nvPr>
        </p:nvSpPr>
        <p:spPr>
          <a:xfrm rot="5400000">
            <a:off x="838200" y="-1587"/>
            <a:ext cx="6459538" cy="7065962"/>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5"/>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5"/>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5"/>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27" name="Shape 27"/>
        <p:cNvGrpSpPr/>
        <p:nvPr/>
      </p:nvGrpSpPr>
      <p:grpSpPr>
        <a:xfrm>
          <a:off x="0" y="0"/>
          <a:ext cx="0" cy="0"/>
          <a:chOff x="0" y="0"/>
          <a:chExt cx="0" cy="0"/>
        </a:xfrm>
      </p:grpSpPr>
      <p:sp>
        <p:nvSpPr>
          <p:cNvPr id="28" name="Google Shape;28;p6"/>
          <p:cNvSpPr txBox="1"/>
          <p:nvPr>
            <p:ph type="ctrTitle"/>
          </p:nvPr>
        </p:nvSpPr>
        <p:spPr>
          <a:xfrm>
            <a:off x="1336675" y="1238250"/>
            <a:ext cx="8020050" cy="2632075"/>
          </a:xfrm>
          <a:prstGeom prst="rect">
            <a:avLst/>
          </a:prstGeom>
          <a:noFill/>
          <a:ln>
            <a:noFill/>
          </a:ln>
        </p:spPr>
        <p:txBody>
          <a:bodyPr anchorCtr="0" anchor="b" bIns="0" lIns="0" spcFirstLastPara="1" rIns="0" wrap="square" tIns="0">
            <a:noAutofit/>
          </a:bodyPr>
          <a:lstStyle>
            <a:lvl1pPr lvl="0" algn="ctr">
              <a:spcBef>
                <a:spcPts val="0"/>
              </a:spcBef>
              <a:spcAft>
                <a:spcPts val="0"/>
              </a:spcAft>
              <a:buSzPts val="1400"/>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6"/>
          <p:cNvSpPr txBox="1"/>
          <p:nvPr>
            <p:ph idx="1" type="subTitle"/>
          </p:nvPr>
        </p:nvSpPr>
        <p:spPr>
          <a:xfrm>
            <a:off x="1336675" y="3971925"/>
            <a:ext cx="8020050" cy="1825625"/>
          </a:xfrm>
          <a:prstGeom prst="rect">
            <a:avLst/>
          </a:prstGeom>
          <a:noFill/>
          <a:ln>
            <a:noFill/>
          </a:ln>
        </p:spPr>
        <p:txBody>
          <a:bodyPr anchorCtr="0" anchor="t" bIns="0" lIns="0" spcFirstLastPara="1" rIns="0" wrap="square" tIns="0">
            <a:noAutofit/>
          </a:bodyPr>
          <a:lstStyle>
            <a:lvl1pPr lvl="0" algn="ctr">
              <a:spcBef>
                <a:spcPts val="0"/>
              </a:spcBef>
              <a:spcAft>
                <a:spcPts val="0"/>
              </a:spcAft>
              <a:buClr>
                <a:srgbClr val="000000"/>
              </a:buClr>
              <a:buSzPts val="2400"/>
              <a:buFont typeface="Arial"/>
              <a:buNone/>
              <a:defRPr sz="2400"/>
            </a:lvl1pPr>
            <a:lvl2pPr lvl="1" algn="ctr">
              <a:lnSpc>
                <a:spcPct val="90000"/>
              </a:lnSpc>
              <a:spcBef>
                <a:spcPts val="1417"/>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0" name="Google Shape;30;p6"/>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6"/>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6"/>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33" name="Shape 33"/>
        <p:cNvGrpSpPr/>
        <p:nvPr/>
      </p:nvGrpSpPr>
      <p:grpSpPr>
        <a:xfrm>
          <a:off x="0" y="0"/>
          <a:ext cx="0" cy="0"/>
          <a:chOff x="0" y="0"/>
          <a:chExt cx="0" cy="0"/>
        </a:xfrm>
      </p:grpSpPr>
      <p:sp>
        <p:nvSpPr>
          <p:cNvPr id="34" name="Google Shape;34;p7"/>
          <p:cNvSpPr txBox="1"/>
          <p:nvPr>
            <p:ph type="title"/>
          </p:nvPr>
        </p:nvSpPr>
        <p:spPr>
          <a:xfrm>
            <a:off x="534600" y="301680"/>
            <a:ext cx="9623520" cy="12625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7"/>
          <p:cNvSpPr txBox="1"/>
          <p:nvPr>
            <p:ph idx="1" type="body"/>
          </p:nvPr>
        </p:nvSpPr>
        <p:spPr>
          <a:xfrm>
            <a:off x="534600" y="1769400"/>
            <a:ext cx="9623520" cy="499104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7"/>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7"/>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7"/>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39" name="Shape 39"/>
        <p:cNvGrpSpPr/>
        <p:nvPr/>
      </p:nvGrpSpPr>
      <p:grpSpPr>
        <a:xfrm>
          <a:off x="0" y="0"/>
          <a:ext cx="0" cy="0"/>
          <a:chOff x="0" y="0"/>
          <a:chExt cx="0" cy="0"/>
        </a:xfrm>
      </p:grpSpPr>
      <p:sp>
        <p:nvSpPr>
          <p:cNvPr id="40" name="Google Shape;40;p8"/>
          <p:cNvSpPr txBox="1"/>
          <p:nvPr>
            <p:ph type="title"/>
          </p:nvPr>
        </p:nvSpPr>
        <p:spPr>
          <a:xfrm>
            <a:off x="730250" y="1885950"/>
            <a:ext cx="9221788" cy="3144838"/>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8"/>
          <p:cNvSpPr txBox="1"/>
          <p:nvPr>
            <p:ph idx="1" type="body"/>
          </p:nvPr>
        </p:nvSpPr>
        <p:spPr>
          <a:xfrm>
            <a:off x="730250" y="5060950"/>
            <a:ext cx="9221788" cy="1654175"/>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Clr>
                <a:srgbClr val="888888"/>
              </a:buClr>
              <a:buSzPts val="2400"/>
              <a:buFont typeface="Arial"/>
              <a:buNone/>
              <a:defRPr sz="2400">
                <a:solidFill>
                  <a:srgbClr val="888888"/>
                </a:solidFill>
              </a:defRPr>
            </a:lvl1pPr>
            <a:lvl2pPr indent="-228600" lvl="1" marL="914400" algn="l">
              <a:lnSpc>
                <a:spcPct val="90000"/>
              </a:lnSpc>
              <a:spcBef>
                <a:spcPts val="1417"/>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2" name="Google Shape;42;p8"/>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8"/>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45" name="Shape 45"/>
        <p:cNvGrpSpPr/>
        <p:nvPr/>
      </p:nvGrpSpPr>
      <p:grpSpPr>
        <a:xfrm>
          <a:off x="0" y="0"/>
          <a:ext cx="0" cy="0"/>
          <a:chOff x="0" y="0"/>
          <a:chExt cx="0" cy="0"/>
        </a:xfrm>
      </p:grpSpPr>
      <p:sp>
        <p:nvSpPr>
          <p:cNvPr id="46" name="Google Shape;46;p9"/>
          <p:cNvSpPr txBox="1"/>
          <p:nvPr>
            <p:ph type="title"/>
          </p:nvPr>
        </p:nvSpPr>
        <p:spPr>
          <a:xfrm>
            <a:off x="534600" y="301680"/>
            <a:ext cx="9623520" cy="12625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9"/>
          <p:cNvSpPr txBox="1"/>
          <p:nvPr>
            <p:ph idx="1" type="body"/>
          </p:nvPr>
        </p:nvSpPr>
        <p:spPr>
          <a:xfrm>
            <a:off x="534988" y="1770063"/>
            <a:ext cx="4735512" cy="49911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9"/>
          <p:cNvSpPr txBox="1"/>
          <p:nvPr>
            <p:ph idx="2" type="body"/>
          </p:nvPr>
        </p:nvSpPr>
        <p:spPr>
          <a:xfrm>
            <a:off x="5422900" y="1770063"/>
            <a:ext cx="4735513" cy="49911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9"/>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9"/>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9"/>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52" name="Shape 52"/>
        <p:cNvGrpSpPr/>
        <p:nvPr/>
      </p:nvGrpSpPr>
      <p:grpSpPr>
        <a:xfrm>
          <a:off x="0" y="0"/>
          <a:ext cx="0" cy="0"/>
          <a:chOff x="0" y="0"/>
          <a:chExt cx="0" cy="0"/>
        </a:xfrm>
      </p:grpSpPr>
      <p:sp>
        <p:nvSpPr>
          <p:cNvPr id="53" name="Google Shape;53;p10"/>
          <p:cNvSpPr txBox="1"/>
          <p:nvPr>
            <p:ph type="title"/>
          </p:nvPr>
        </p:nvSpPr>
        <p:spPr>
          <a:xfrm>
            <a:off x="736600" y="403225"/>
            <a:ext cx="9223375" cy="146050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0"/>
          <p:cNvSpPr txBox="1"/>
          <p:nvPr>
            <p:ph idx="1" type="body"/>
          </p:nvPr>
        </p:nvSpPr>
        <p:spPr>
          <a:xfrm>
            <a:off x="736600" y="1854200"/>
            <a:ext cx="4524375" cy="908050"/>
          </a:xfrm>
          <a:prstGeom prst="rect">
            <a:avLst/>
          </a:prstGeom>
          <a:noFill/>
          <a:ln>
            <a:noFill/>
          </a:ln>
        </p:spPr>
        <p:txBody>
          <a:bodyPr anchorCtr="0" anchor="b" bIns="0" lIns="0" spcFirstLastPara="1" rIns="0" wrap="square" tIns="0">
            <a:noAutofit/>
          </a:bodyPr>
          <a:lstStyle>
            <a:lvl1pPr indent="-228600" lvl="0" marL="457200" algn="l">
              <a:spcBef>
                <a:spcPts val="0"/>
              </a:spcBef>
              <a:spcAft>
                <a:spcPts val="0"/>
              </a:spcAft>
              <a:buClr>
                <a:srgbClr val="000000"/>
              </a:buClr>
              <a:buSzPts val="2400"/>
              <a:buFont typeface="Arial"/>
              <a:buNone/>
              <a:defRPr b="1" sz="2400"/>
            </a:lvl1pPr>
            <a:lvl2pPr indent="-228600" lvl="1" marL="914400" algn="l">
              <a:lnSpc>
                <a:spcPct val="90000"/>
              </a:lnSpc>
              <a:spcBef>
                <a:spcPts val="1417"/>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5" name="Google Shape;55;p10"/>
          <p:cNvSpPr txBox="1"/>
          <p:nvPr>
            <p:ph idx="2" type="body"/>
          </p:nvPr>
        </p:nvSpPr>
        <p:spPr>
          <a:xfrm>
            <a:off x="736600" y="2762250"/>
            <a:ext cx="4524375" cy="40640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10"/>
          <p:cNvSpPr txBox="1"/>
          <p:nvPr>
            <p:ph idx="3" type="body"/>
          </p:nvPr>
        </p:nvSpPr>
        <p:spPr>
          <a:xfrm>
            <a:off x="5413375" y="1854200"/>
            <a:ext cx="4546600" cy="908050"/>
          </a:xfrm>
          <a:prstGeom prst="rect">
            <a:avLst/>
          </a:prstGeom>
          <a:noFill/>
          <a:ln>
            <a:noFill/>
          </a:ln>
        </p:spPr>
        <p:txBody>
          <a:bodyPr anchorCtr="0" anchor="b" bIns="0" lIns="0" spcFirstLastPara="1" rIns="0" wrap="square" tIns="0">
            <a:noAutofit/>
          </a:bodyPr>
          <a:lstStyle>
            <a:lvl1pPr indent="-228600" lvl="0" marL="457200" algn="l">
              <a:spcBef>
                <a:spcPts val="0"/>
              </a:spcBef>
              <a:spcAft>
                <a:spcPts val="0"/>
              </a:spcAft>
              <a:buClr>
                <a:srgbClr val="000000"/>
              </a:buClr>
              <a:buSzPts val="2400"/>
              <a:buFont typeface="Arial"/>
              <a:buNone/>
              <a:defRPr b="1" sz="2400"/>
            </a:lvl1pPr>
            <a:lvl2pPr indent="-228600" lvl="1" marL="914400" algn="l">
              <a:lnSpc>
                <a:spcPct val="90000"/>
              </a:lnSpc>
              <a:spcBef>
                <a:spcPts val="1417"/>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7" name="Google Shape;57;p10"/>
          <p:cNvSpPr txBox="1"/>
          <p:nvPr>
            <p:ph idx="4" type="body"/>
          </p:nvPr>
        </p:nvSpPr>
        <p:spPr>
          <a:xfrm>
            <a:off x="5413375" y="2762250"/>
            <a:ext cx="4546600" cy="40640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a:lvl1pPr>
            <a:lvl2pPr indent="-342900" lvl="1" marL="914400" algn="l">
              <a:lnSpc>
                <a:spcPct val="90000"/>
              </a:lnSpc>
              <a:spcBef>
                <a:spcPts val="1417"/>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8" name="Google Shape;58;p10"/>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61" name="Shape 61"/>
        <p:cNvGrpSpPr/>
        <p:nvPr/>
      </p:nvGrpSpPr>
      <p:grpSpPr>
        <a:xfrm>
          <a:off x="0" y="0"/>
          <a:ext cx="0" cy="0"/>
          <a:chOff x="0" y="0"/>
          <a:chExt cx="0" cy="0"/>
        </a:xfrm>
      </p:grpSpPr>
      <p:sp>
        <p:nvSpPr>
          <p:cNvPr id="62" name="Google Shape;62;p11"/>
          <p:cNvSpPr txBox="1"/>
          <p:nvPr>
            <p:ph type="title"/>
          </p:nvPr>
        </p:nvSpPr>
        <p:spPr>
          <a:xfrm>
            <a:off x="534600" y="301680"/>
            <a:ext cx="9623520" cy="12625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1"/>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1"/>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66" name="Shape 66"/>
        <p:cNvGrpSpPr/>
        <p:nvPr/>
      </p:nvGrpSpPr>
      <p:grpSpPr>
        <a:xfrm>
          <a:off x="0" y="0"/>
          <a:ext cx="0" cy="0"/>
          <a:chOff x="0" y="0"/>
          <a:chExt cx="0" cy="0"/>
        </a:xfrm>
      </p:grpSpPr>
      <p:sp>
        <p:nvSpPr>
          <p:cNvPr id="67" name="Google Shape;67;p12"/>
          <p:cNvSpPr txBox="1"/>
          <p:nvPr>
            <p:ph type="title"/>
          </p:nvPr>
        </p:nvSpPr>
        <p:spPr>
          <a:xfrm>
            <a:off x="736600" y="504825"/>
            <a:ext cx="3449638" cy="1763713"/>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2"/>
          <p:cNvSpPr txBox="1"/>
          <p:nvPr>
            <p:ph idx="1" type="body"/>
          </p:nvPr>
        </p:nvSpPr>
        <p:spPr>
          <a:xfrm>
            <a:off x="4546600" y="1089025"/>
            <a:ext cx="5413375" cy="5373688"/>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SzPts val="1400"/>
              <a:buNone/>
              <a:defRPr sz="3200"/>
            </a:lvl1pPr>
            <a:lvl2pPr indent="-406400" lvl="1" marL="914400" algn="l">
              <a:lnSpc>
                <a:spcPct val="90000"/>
              </a:lnSpc>
              <a:spcBef>
                <a:spcPts val="1417"/>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9" name="Google Shape;69;p12"/>
          <p:cNvSpPr txBox="1"/>
          <p:nvPr>
            <p:ph idx="2" type="body"/>
          </p:nvPr>
        </p:nvSpPr>
        <p:spPr>
          <a:xfrm>
            <a:off x="736600" y="2268538"/>
            <a:ext cx="3449638" cy="42037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Clr>
                <a:srgbClr val="000000"/>
              </a:buClr>
              <a:buSzPts val="1600"/>
              <a:buFont typeface="Arial"/>
              <a:buNone/>
              <a:defRPr sz="1600"/>
            </a:lvl1pPr>
            <a:lvl2pPr indent="-228600" lvl="1" marL="914400" algn="l">
              <a:lnSpc>
                <a:spcPct val="90000"/>
              </a:lnSpc>
              <a:spcBef>
                <a:spcPts val="1417"/>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2"/>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2"/>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73" name="Shape 73"/>
        <p:cNvGrpSpPr/>
        <p:nvPr/>
      </p:nvGrpSpPr>
      <p:grpSpPr>
        <a:xfrm>
          <a:off x="0" y="0"/>
          <a:ext cx="0" cy="0"/>
          <a:chOff x="0" y="0"/>
          <a:chExt cx="0" cy="0"/>
        </a:xfrm>
      </p:grpSpPr>
      <p:sp>
        <p:nvSpPr>
          <p:cNvPr id="74" name="Google Shape;74;p13"/>
          <p:cNvSpPr txBox="1"/>
          <p:nvPr>
            <p:ph type="title"/>
          </p:nvPr>
        </p:nvSpPr>
        <p:spPr>
          <a:xfrm>
            <a:off x="736600" y="504825"/>
            <a:ext cx="3449638" cy="1763713"/>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3"/>
          <p:cNvSpPr/>
          <p:nvPr>
            <p:ph idx="2" type="pic"/>
          </p:nvPr>
        </p:nvSpPr>
        <p:spPr>
          <a:xfrm>
            <a:off x="4546600" y="1089025"/>
            <a:ext cx="5413375" cy="5373688"/>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Clr>
                <a:srgbClr val="000000"/>
              </a:buClr>
              <a:buSzPts val="3200"/>
              <a:buFont typeface="Arial"/>
              <a:buNone/>
              <a:defRPr b="0" i="0" sz="3200" u="none" cap="none" strike="noStrike">
                <a:solidFill>
                  <a:srgbClr val="000000"/>
                </a:solidFill>
                <a:latin typeface="Arial"/>
                <a:ea typeface="Arial"/>
                <a:cs typeface="Arial"/>
                <a:sym typeface="Arial"/>
              </a:defRPr>
            </a:lvl1pPr>
            <a:lvl2pPr lvl="1" marR="0" rtl="0" algn="l">
              <a:lnSpc>
                <a:spcPct val="90000"/>
              </a:lnSpc>
              <a:spcBef>
                <a:spcPts val="1417"/>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76" name="Google Shape;76;p13"/>
          <p:cNvSpPr txBox="1"/>
          <p:nvPr>
            <p:ph idx="1" type="body"/>
          </p:nvPr>
        </p:nvSpPr>
        <p:spPr>
          <a:xfrm>
            <a:off x="736600" y="2268538"/>
            <a:ext cx="3449638" cy="4203700"/>
          </a:xfrm>
          <a:prstGeom prst="rect">
            <a:avLst/>
          </a:prstGeom>
          <a:noFill/>
          <a:ln>
            <a:noFill/>
          </a:ln>
        </p:spPr>
        <p:txBody>
          <a:bodyPr anchorCtr="0" anchor="t" bIns="0" lIns="0" spcFirstLastPara="1" rIns="0" wrap="square" tIns="0">
            <a:noAutofit/>
          </a:bodyPr>
          <a:lstStyle>
            <a:lvl1pPr indent="-228600" lvl="0" marL="457200" algn="l">
              <a:spcBef>
                <a:spcPts val="0"/>
              </a:spcBef>
              <a:spcAft>
                <a:spcPts val="0"/>
              </a:spcAft>
              <a:buClr>
                <a:srgbClr val="000000"/>
              </a:buClr>
              <a:buSzPts val="1600"/>
              <a:buFont typeface="Arial"/>
              <a:buNone/>
              <a:defRPr sz="1600"/>
            </a:lvl1pPr>
            <a:lvl2pPr indent="-228600" lvl="1" marL="914400" algn="l">
              <a:lnSpc>
                <a:spcPct val="90000"/>
              </a:lnSpc>
              <a:spcBef>
                <a:spcPts val="1417"/>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7" name="Google Shape;77;p13"/>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algn="l">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1pPr>
            <a:lvl2pPr indent="0" lvl="1"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2pPr>
            <a:lvl3pPr indent="0" lvl="2"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3pPr>
            <a:lvl4pPr indent="0" lvl="3"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4pPr>
            <a:lvl5pPr indent="0" lvl="4"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5pPr>
            <a:lvl6pPr indent="0" lvl="5"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6pPr>
            <a:lvl7pPr indent="0" lvl="6"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7pPr>
            <a:lvl8pPr indent="0" lvl="7"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8pPr>
            <a:lvl9pPr indent="0" lvl="8" marL="0" algn="l">
              <a:spcBef>
                <a:spcPts val="0"/>
              </a:spcBef>
              <a:spcAft>
                <a:spcPts val="0"/>
              </a:spcAft>
              <a:buClr>
                <a:srgbClr val="000000"/>
              </a:buClr>
              <a:buSzPts val="1800"/>
              <a:buFont typeface="Arial"/>
              <a:buNone/>
              <a:defRPr b="0" i="0" sz="1800" u="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4"/>
          <p:cNvSpPr/>
          <p:nvPr/>
        </p:nvSpPr>
        <p:spPr>
          <a:xfrm>
            <a:off x="3155039" y="7332120"/>
            <a:ext cx="2193480" cy="226800"/>
          </a:xfrm>
          <a:custGeom>
            <a:rect b="b" l="l" r="r" t="t"/>
            <a:pathLst>
              <a:path extrusionOk="0" h="227329" w="2193925">
                <a:moveTo>
                  <a:pt x="2193477" y="0"/>
                </a:moveTo>
                <a:lnTo>
                  <a:pt x="0" y="0"/>
                </a:lnTo>
                <a:lnTo>
                  <a:pt x="0" y="227159"/>
                </a:lnTo>
                <a:lnTo>
                  <a:pt x="2193477" y="227159"/>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 name="Google Shape;11;p4"/>
          <p:cNvSpPr/>
          <p:nvPr/>
        </p:nvSpPr>
        <p:spPr>
          <a:xfrm>
            <a:off x="3600" y="7332120"/>
            <a:ext cx="3150360" cy="226800"/>
          </a:xfrm>
          <a:custGeom>
            <a:rect b="b" l="l" r="r" t="t"/>
            <a:pathLst>
              <a:path extrusionOk="0" h="227329" w="3150870">
                <a:moveTo>
                  <a:pt x="3150598" y="0"/>
                </a:moveTo>
                <a:lnTo>
                  <a:pt x="0" y="0"/>
                </a:lnTo>
                <a:lnTo>
                  <a:pt x="0" y="227159"/>
                </a:lnTo>
                <a:lnTo>
                  <a:pt x="3150598" y="227159"/>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 name="Google Shape;12;p4"/>
          <p:cNvSpPr/>
          <p:nvPr/>
        </p:nvSpPr>
        <p:spPr>
          <a:xfrm>
            <a:off x="1448280" y="7332120"/>
            <a:ext cx="2872440" cy="228960"/>
          </a:xfrm>
          <a:custGeom>
            <a:rect b="b" l="l" r="r" t="t"/>
            <a:pathLst>
              <a:path extrusionOk="0" h="229234" w="2872740">
                <a:moveTo>
                  <a:pt x="2834551" y="0"/>
                </a:moveTo>
                <a:lnTo>
                  <a:pt x="0" y="0"/>
                </a:lnTo>
                <a:lnTo>
                  <a:pt x="4489" y="6285"/>
                </a:lnTo>
                <a:lnTo>
                  <a:pt x="8978" y="15263"/>
                </a:lnTo>
                <a:lnTo>
                  <a:pt x="14365" y="24242"/>
                </a:lnTo>
                <a:lnTo>
                  <a:pt x="20650" y="35016"/>
                </a:lnTo>
                <a:lnTo>
                  <a:pt x="35016" y="58361"/>
                </a:lnTo>
                <a:lnTo>
                  <a:pt x="43097" y="70931"/>
                </a:lnTo>
                <a:lnTo>
                  <a:pt x="59258" y="97866"/>
                </a:lnTo>
                <a:lnTo>
                  <a:pt x="95173" y="151738"/>
                </a:lnTo>
                <a:lnTo>
                  <a:pt x="113130" y="176878"/>
                </a:lnTo>
                <a:lnTo>
                  <a:pt x="121211" y="189448"/>
                </a:lnTo>
                <a:lnTo>
                  <a:pt x="130190" y="200223"/>
                </a:lnTo>
                <a:lnTo>
                  <a:pt x="138270" y="210997"/>
                </a:lnTo>
                <a:lnTo>
                  <a:pt x="146351" y="220874"/>
                </a:lnTo>
                <a:lnTo>
                  <a:pt x="152636" y="228954"/>
                </a:lnTo>
                <a:lnTo>
                  <a:pt x="2866874" y="228954"/>
                </a:lnTo>
                <a:lnTo>
                  <a:pt x="2867772" y="223567"/>
                </a:lnTo>
                <a:lnTo>
                  <a:pt x="2869567" y="217282"/>
                </a:lnTo>
                <a:lnTo>
                  <a:pt x="2870353" y="210997"/>
                </a:lnTo>
                <a:lnTo>
                  <a:pt x="2870465" y="202916"/>
                </a:lnTo>
                <a:lnTo>
                  <a:pt x="2871363" y="194836"/>
                </a:lnTo>
                <a:lnTo>
                  <a:pt x="2871363" y="185857"/>
                </a:lnTo>
                <a:lnTo>
                  <a:pt x="2872261" y="175981"/>
                </a:lnTo>
                <a:lnTo>
                  <a:pt x="2871363" y="166104"/>
                </a:lnTo>
                <a:lnTo>
                  <a:pt x="2871363" y="155330"/>
                </a:lnTo>
                <a:lnTo>
                  <a:pt x="2870465" y="144555"/>
                </a:lnTo>
                <a:lnTo>
                  <a:pt x="2865078" y="106845"/>
                </a:lnTo>
                <a:lnTo>
                  <a:pt x="2862384" y="92479"/>
                </a:lnTo>
                <a:lnTo>
                  <a:pt x="2859691" y="79011"/>
                </a:lnTo>
                <a:lnTo>
                  <a:pt x="2855201" y="63748"/>
                </a:lnTo>
                <a:lnTo>
                  <a:pt x="2851610" y="48484"/>
                </a:lnTo>
                <a:lnTo>
                  <a:pt x="2846223" y="33220"/>
                </a:lnTo>
                <a:lnTo>
                  <a:pt x="2840836" y="16161"/>
                </a:lnTo>
                <a:lnTo>
                  <a:pt x="283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3" name="Google Shape;13;p4"/>
          <p:cNvSpPr/>
          <p:nvPr/>
        </p:nvSpPr>
        <p:spPr>
          <a:xfrm>
            <a:off x="2880" y="189360"/>
            <a:ext cx="775080" cy="270000"/>
          </a:xfrm>
          <a:custGeom>
            <a:rect b="b" l="l" r="r" t="t"/>
            <a:pathLst>
              <a:path extrusionOk="0" h="270509" w="775335">
                <a:moveTo>
                  <a:pt x="774855" y="0"/>
                </a:moveTo>
                <a:lnTo>
                  <a:pt x="703026" y="15263"/>
                </a:lnTo>
                <a:lnTo>
                  <a:pt x="597976" y="42199"/>
                </a:lnTo>
                <a:lnTo>
                  <a:pt x="529738" y="61952"/>
                </a:lnTo>
                <a:lnTo>
                  <a:pt x="429178" y="94275"/>
                </a:lnTo>
                <a:lnTo>
                  <a:pt x="396855" y="106845"/>
                </a:lnTo>
                <a:lnTo>
                  <a:pt x="364532" y="118517"/>
                </a:lnTo>
                <a:lnTo>
                  <a:pt x="300783" y="144555"/>
                </a:lnTo>
                <a:lnTo>
                  <a:pt x="239729" y="171491"/>
                </a:lnTo>
                <a:lnTo>
                  <a:pt x="180470" y="200223"/>
                </a:lnTo>
                <a:lnTo>
                  <a:pt x="122109" y="230750"/>
                </a:lnTo>
                <a:lnTo>
                  <a:pt x="0" y="270256"/>
                </a:lnTo>
                <a:lnTo>
                  <a:pt x="641073" y="270256"/>
                </a:lnTo>
                <a:lnTo>
                  <a:pt x="643767" y="261277"/>
                </a:lnTo>
                <a:lnTo>
                  <a:pt x="652745" y="241524"/>
                </a:lnTo>
                <a:lnTo>
                  <a:pt x="661724" y="218180"/>
                </a:lnTo>
                <a:lnTo>
                  <a:pt x="672498" y="193040"/>
                </a:lnTo>
                <a:lnTo>
                  <a:pt x="685068" y="166104"/>
                </a:lnTo>
                <a:lnTo>
                  <a:pt x="691353" y="151738"/>
                </a:lnTo>
                <a:lnTo>
                  <a:pt x="698536" y="138270"/>
                </a:lnTo>
                <a:lnTo>
                  <a:pt x="712902" y="107743"/>
                </a:lnTo>
                <a:lnTo>
                  <a:pt x="737144" y="61952"/>
                </a:lnTo>
                <a:lnTo>
                  <a:pt x="746123" y="46688"/>
                </a:lnTo>
                <a:lnTo>
                  <a:pt x="755102" y="30527"/>
                </a:lnTo>
                <a:lnTo>
                  <a:pt x="774855"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 name="Google Shape;14;p4"/>
          <p:cNvSpPr/>
          <p:nvPr/>
        </p:nvSpPr>
        <p:spPr>
          <a:xfrm>
            <a:off x="778680" y="1080"/>
            <a:ext cx="3988080" cy="458279"/>
          </a:xfrm>
          <a:custGeom>
            <a:rect b="b" l="l" r="r" t="t"/>
            <a:pathLst>
              <a:path extrusionOk="0" h="458470" w="3988435">
                <a:moveTo>
                  <a:pt x="3988295" y="457898"/>
                </a:moveTo>
                <a:lnTo>
                  <a:pt x="3973030" y="415709"/>
                </a:lnTo>
                <a:lnTo>
                  <a:pt x="3959568" y="376199"/>
                </a:lnTo>
                <a:lnTo>
                  <a:pt x="3946995" y="341185"/>
                </a:lnTo>
                <a:lnTo>
                  <a:pt x="3935323" y="309753"/>
                </a:lnTo>
                <a:lnTo>
                  <a:pt x="3924554" y="281927"/>
                </a:lnTo>
                <a:lnTo>
                  <a:pt x="3914673" y="255879"/>
                </a:lnTo>
                <a:lnTo>
                  <a:pt x="3894023" y="211886"/>
                </a:lnTo>
                <a:lnTo>
                  <a:pt x="3872471" y="175082"/>
                </a:lnTo>
                <a:lnTo>
                  <a:pt x="3848227" y="142760"/>
                </a:lnTo>
                <a:lnTo>
                  <a:pt x="3832072" y="123901"/>
                </a:lnTo>
                <a:lnTo>
                  <a:pt x="3820401" y="111328"/>
                </a:lnTo>
                <a:lnTo>
                  <a:pt x="3803345" y="95173"/>
                </a:lnTo>
                <a:lnTo>
                  <a:pt x="3764737" y="61950"/>
                </a:lnTo>
                <a:lnTo>
                  <a:pt x="3741382" y="43091"/>
                </a:lnTo>
                <a:lnTo>
                  <a:pt x="3716248" y="22440"/>
                </a:lnTo>
                <a:lnTo>
                  <a:pt x="3688410" y="0"/>
                </a:lnTo>
                <a:lnTo>
                  <a:pt x="168795" y="0"/>
                </a:lnTo>
                <a:lnTo>
                  <a:pt x="111328" y="47586"/>
                </a:lnTo>
                <a:lnTo>
                  <a:pt x="85293" y="74523"/>
                </a:lnTo>
                <a:lnTo>
                  <a:pt x="76314" y="84391"/>
                </a:lnTo>
                <a:lnTo>
                  <a:pt x="68237" y="93370"/>
                </a:lnTo>
                <a:lnTo>
                  <a:pt x="60147" y="104152"/>
                </a:lnTo>
                <a:lnTo>
                  <a:pt x="43992" y="123901"/>
                </a:lnTo>
                <a:lnTo>
                  <a:pt x="35915" y="134670"/>
                </a:lnTo>
                <a:lnTo>
                  <a:pt x="28727" y="144551"/>
                </a:lnTo>
                <a:lnTo>
                  <a:pt x="20650" y="155321"/>
                </a:lnTo>
                <a:lnTo>
                  <a:pt x="6273" y="176872"/>
                </a:lnTo>
                <a:lnTo>
                  <a:pt x="0" y="187642"/>
                </a:lnTo>
                <a:lnTo>
                  <a:pt x="100558" y="168795"/>
                </a:lnTo>
                <a:lnTo>
                  <a:pt x="203809" y="153530"/>
                </a:lnTo>
                <a:lnTo>
                  <a:pt x="308864" y="140957"/>
                </a:lnTo>
                <a:lnTo>
                  <a:pt x="414807" y="131978"/>
                </a:lnTo>
                <a:lnTo>
                  <a:pt x="521652" y="125691"/>
                </a:lnTo>
                <a:lnTo>
                  <a:pt x="629399" y="123901"/>
                </a:lnTo>
                <a:lnTo>
                  <a:pt x="737146" y="124802"/>
                </a:lnTo>
                <a:lnTo>
                  <a:pt x="844880" y="129286"/>
                </a:lnTo>
                <a:lnTo>
                  <a:pt x="952627" y="137363"/>
                </a:lnTo>
                <a:lnTo>
                  <a:pt x="1060373" y="149034"/>
                </a:lnTo>
                <a:lnTo>
                  <a:pt x="1167218" y="164299"/>
                </a:lnTo>
                <a:lnTo>
                  <a:pt x="1273162" y="182257"/>
                </a:lnTo>
                <a:lnTo>
                  <a:pt x="1377315" y="204711"/>
                </a:lnTo>
                <a:lnTo>
                  <a:pt x="1480566" y="229844"/>
                </a:lnTo>
                <a:lnTo>
                  <a:pt x="1582026" y="258584"/>
                </a:lnTo>
                <a:lnTo>
                  <a:pt x="1681695" y="291795"/>
                </a:lnTo>
                <a:lnTo>
                  <a:pt x="1778660" y="327710"/>
                </a:lnTo>
                <a:lnTo>
                  <a:pt x="1872932" y="367220"/>
                </a:lnTo>
                <a:lnTo>
                  <a:pt x="1964512" y="411213"/>
                </a:lnTo>
                <a:lnTo>
                  <a:pt x="2052510" y="457898"/>
                </a:lnTo>
                <a:lnTo>
                  <a:pt x="3988295" y="457898"/>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 name="Google Shape;15;p4"/>
          <p:cNvSpPr/>
          <p:nvPr/>
        </p:nvSpPr>
        <p:spPr>
          <a:xfrm>
            <a:off x="2880" y="1800"/>
            <a:ext cx="944640" cy="489240"/>
          </a:xfrm>
          <a:custGeom>
            <a:rect b="b" l="l" r="r" t="t"/>
            <a:pathLst>
              <a:path extrusionOk="0" h="489584" w="944880">
                <a:moveTo>
                  <a:pt x="944551" y="0"/>
                </a:moveTo>
                <a:lnTo>
                  <a:pt x="0" y="0"/>
                </a:lnTo>
                <a:lnTo>
                  <a:pt x="0" y="489334"/>
                </a:lnTo>
                <a:lnTo>
                  <a:pt x="33220" y="469581"/>
                </a:lnTo>
                <a:lnTo>
                  <a:pt x="65543" y="449828"/>
                </a:lnTo>
                <a:lnTo>
                  <a:pt x="98764" y="430973"/>
                </a:lnTo>
                <a:lnTo>
                  <a:pt x="167002" y="395059"/>
                </a:lnTo>
                <a:lnTo>
                  <a:pt x="237035" y="360940"/>
                </a:lnTo>
                <a:lnTo>
                  <a:pt x="273847" y="343881"/>
                </a:lnTo>
                <a:lnTo>
                  <a:pt x="309762" y="328617"/>
                </a:lnTo>
                <a:lnTo>
                  <a:pt x="386080" y="298090"/>
                </a:lnTo>
                <a:lnTo>
                  <a:pt x="465092" y="269358"/>
                </a:lnTo>
                <a:lnTo>
                  <a:pt x="506394" y="256788"/>
                </a:lnTo>
                <a:lnTo>
                  <a:pt x="548593" y="243320"/>
                </a:lnTo>
                <a:lnTo>
                  <a:pt x="591691" y="231648"/>
                </a:lnTo>
                <a:lnTo>
                  <a:pt x="635686" y="219078"/>
                </a:lnTo>
                <a:lnTo>
                  <a:pt x="727268" y="197529"/>
                </a:lnTo>
                <a:lnTo>
                  <a:pt x="774855" y="187653"/>
                </a:lnTo>
                <a:lnTo>
                  <a:pt x="782038" y="175981"/>
                </a:lnTo>
                <a:lnTo>
                  <a:pt x="789220" y="165206"/>
                </a:lnTo>
                <a:lnTo>
                  <a:pt x="796403" y="155330"/>
                </a:lnTo>
                <a:lnTo>
                  <a:pt x="803586" y="144555"/>
                </a:lnTo>
                <a:lnTo>
                  <a:pt x="811667" y="133781"/>
                </a:lnTo>
                <a:lnTo>
                  <a:pt x="818850" y="123904"/>
                </a:lnTo>
                <a:lnTo>
                  <a:pt x="826931" y="113130"/>
                </a:lnTo>
                <a:lnTo>
                  <a:pt x="843092" y="93377"/>
                </a:lnTo>
                <a:lnTo>
                  <a:pt x="852071" y="83501"/>
                </a:lnTo>
                <a:lnTo>
                  <a:pt x="860152" y="73624"/>
                </a:lnTo>
                <a:lnTo>
                  <a:pt x="887087" y="46688"/>
                </a:lnTo>
                <a:lnTo>
                  <a:pt x="905045" y="30527"/>
                </a:lnTo>
                <a:lnTo>
                  <a:pt x="914921" y="22446"/>
                </a:lnTo>
                <a:lnTo>
                  <a:pt x="923900" y="14365"/>
                </a:lnTo>
                <a:lnTo>
                  <a:pt x="933776" y="7182"/>
                </a:lnTo>
                <a:lnTo>
                  <a:pt x="94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 name="Google Shape;16;p4"/>
          <p:cNvSpPr/>
          <p:nvPr/>
        </p:nvSpPr>
        <p:spPr>
          <a:xfrm>
            <a:off x="2854440" y="720"/>
            <a:ext cx="1912319" cy="458279"/>
          </a:xfrm>
          <a:custGeom>
            <a:rect b="b" l="l" r="r" t="t"/>
            <a:pathLst>
              <a:path extrusionOk="0" h="458470" w="1912620">
                <a:moveTo>
                  <a:pt x="1612560" y="0"/>
                </a:moveTo>
                <a:lnTo>
                  <a:pt x="233444" y="0"/>
                </a:lnTo>
                <a:lnTo>
                  <a:pt x="228057" y="32323"/>
                </a:lnTo>
                <a:lnTo>
                  <a:pt x="220874" y="64646"/>
                </a:lnTo>
                <a:lnTo>
                  <a:pt x="202019" y="127496"/>
                </a:lnTo>
                <a:lnTo>
                  <a:pt x="163410" y="217282"/>
                </a:lnTo>
                <a:lnTo>
                  <a:pt x="133781" y="272052"/>
                </a:lnTo>
                <a:lnTo>
                  <a:pt x="103254" y="321434"/>
                </a:lnTo>
                <a:lnTo>
                  <a:pt x="87990" y="343881"/>
                </a:lnTo>
                <a:lnTo>
                  <a:pt x="73624" y="365429"/>
                </a:lnTo>
                <a:lnTo>
                  <a:pt x="59258" y="385182"/>
                </a:lnTo>
                <a:lnTo>
                  <a:pt x="45790" y="402242"/>
                </a:lnTo>
                <a:lnTo>
                  <a:pt x="34118" y="418403"/>
                </a:lnTo>
                <a:lnTo>
                  <a:pt x="22446" y="431871"/>
                </a:lnTo>
                <a:lnTo>
                  <a:pt x="13467" y="442646"/>
                </a:lnTo>
                <a:lnTo>
                  <a:pt x="5387" y="451624"/>
                </a:lnTo>
                <a:lnTo>
                  <a:pt x="0" y="457909"/>
                </a:lnTo>
                <a:lnTo>
                  <a:pt x="1912446" y="457909"/>
                </a:lnTo>
                <a:lnTo>
                  <a:pt x="1897182" y="415710"/>
                </a:lnTo>
                <a:lnTo>
                  <a:pt x="1883715" y="376204"/>
                </a:lnTo>
                <a:lnTo>
                  <a:pt x="1859472" y="309762"/>
                </a:lnTo>
                <a:lnTo>
                  <a:pt x="1837924" y="255890"/>
                </a:lnTo>
                <a:lnTo>
                  <a:pt x="1818171" y="211895"/>
                </a:lnTo>
                <a:lnTo>
                  <a:pt x="1796622" y="175083"/>
                </a:lnTo>
                <a:lnTo>
                  <a:pt x="1772380" y="142760"/>
                </a:lnTo>
                <a:lnTo>
                  <a:pt x="1743648" y="111334"/>
                </a:lnTo>
                <a:lnTo>
                  <a:pt x="1708631" y="79011"/>
                </a:lnTo>
                <a:lnTo>
                  <a:pt x="1687981" y="61952"/>
                </a:lnTo>
                <a:lnTo>
                  <a:pt x="1665534" y="43097"/>
                </a:lnTo>
                <a:lnTo>
                  <a:pt x="1640394" y="22446"/>
                </a:lnTo>
                <a:lnTo>
                  <a:pt x="1612560"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7" name="Google Shape;17;p4"/>
          <p:cNvSpPr/>
          <p:nvPr/>
        </p:nvSpPr>
        <p:spPr>
          <a:xfrm>
            <a:off x="778680" y="111240"/>
            <a:ext cx="1436040" cy="378360"/>
          </a:xfrm>
          <a:custGeom>
            <a:rect b="b" l="l" r="r" t="t"/>
            <a:pathLst>
              <a:path extrusionOk="0" h="21600" w="21600">
                <a:moveTo>
                  <a:pt x="0" y="0"/>
                </a:moveTo>
                <a:lnTo>
                  <a:pt x="21600" y="0"/>
                </a:lnTo>
                <a:lnTo>
                  <a:pt x="21600" y="21600"/>
                </a:lnTo>
                <a:lnTo>
                  <a:pt x="0" y="21600"/>
                </a:lnTo>
                <a:lnTo>
                  <a:pt x="0" y="0"/>
                </a:lnTo>
                <a:close/>
              </a:path>
            </a:pathLst>
          </a:custGeom>
          <a:blipFill rotWithShape="1">
            <a:blip r:embed="rId1">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8" name="Google Shape;18;p4"/>
          <p:cNvSpPr txBox="1"/>
          <p:nvPr>
            <p:ph idx="11" type="ftr"/>
          </p:nvPr>
        </p:nvSpPr>
        <p:spPr>
          <a:xfrm>
            <a:off x="3635640" y="7033320"/>
            <a:ext cx="3421440" cy="37764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9" name="Google Shape;19;p4"/>
          <p:cNvSpPr txBox="1"/>
          <p:nvPr>
            <p:ph idx="10" type="dt"/>
          </p:nvPr>
        </p:nvSpPr>
        <p:spPr>
          <a:xfrm>
            <a:off x="534600" y="7033320"/>
            <a:ext cx="2459160" cy="377640"/>
          </a:xfrm>
          <a:prstGeom prst="rect">
            <a:avLst/>
          </a:prstGeom>
          <a:noFill/>
          <a:ln>
            <a:noFill/>
          </a:ln>
        </p:spPr>
        <p:txBody>
          <a:bodyPr anchorCtr="0" anchor="t" bIns="0" lIns="0" spcFirstLastPara="1" rIns="0" wrap="square" tIns="0">
            <a:noAutofit/>
          </a:bodyPr>
          <a:lstStyle>
            <a:lvl1pPr lv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 name="Google Shape;20;p4"/>
          <p:cNvSpPr txBox="1"/>
          <p:nvPr>
            <p:ph idx="12" type="sldNum"/>
          </p:nvPr>
        </p:nvSpPr>
        <p:spPr>
          <a:xfrm>
            <a:off x="7699320" y="7033320"/>
            <a:ext cx="2459160" cy="377640"/>
          </a:xfrm>
          <a:prstGeom prst="rect">
            <a:avLst/>
          </a:prstGeom>
          <a:noFill/>
          <a:ln>
            <a:noFill/>
          </a:ln>
        </p:spPr>
        <p:txBody>
          <a:bodyPr anchorCtr="0" anchor="t" bIns="0" lIns="0" spcFirstLastPara="1" rIns="0" wrap="square" tIns="0">
            <a:noAutofit/>
          </a:bodyPr>
          <a:lstStyle>
            <a:lvl1pPr indent="0" lvl="0"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1pPr>
            <a:lvl2pPr indent="0" lvl="1"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2pPr>
            <a:lvl3pPr indent="0" lvl="2"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3pPr>
            <a:lvl4pPr indent="0" lvl="3"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4pPr>
            <a:lvl5pPr indent="0" lvl="4"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5pPr>
            <a:lvl6pPr indent="0" lvl="5"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6pPr>
            <a:lvl7pPr indent="0" lvl="6"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7pPr>
            <a:lvl8pPr indent="0" lvl="7"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8pPr>
            <a:lvl9pPr indent="0" lvl="8" marL="0" marR="0" rtl="0" algn="l">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FR"/>
              <a:t>‹#›</a:t>
            </a:fld>
            <a:endParaRPr/>
          </a:p>
        </p:txBody>
      </p:sp>
      <p:sp>
        <p:nvSpPr>
          <p:cNvPr id="21" name="Google Shape;21;p4"/>
          <p:cNvSpPr txBox="1"/>
          <p:nvPr>
            <p:ph type="title"/>
          </p:nvPr>
        </p:nvSpPr>
        <p:spPr>
          <a:xfrm>
            <a:off x="534600" y="301680"/>
            <a:ext cx="9623520" cy="1262520"/>
          </a:xfrm>
          <a:prstGeom prst="rect">
            <a:avLst/>
          </a:prstGeom>
          <a:noFill/>
          <a:ln>
            <a:noFill/>
          </a:ln>
        </p:spPr>
        <p:txBody>
          <a:bodyPr anchorCtr="0" anchor="ctr" bIns="0" lIns="0" spcFirstLastPara="1" rIns="0" wrap="square" tIns="0">
            <a:noAutofit/>
          </a:bodyPr>
          <a:lstStyle>
            <a:lvl1pPr lvl="0" marR="0" rtl="0" algn="l">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2" name="Google Shape;22;p4"/>
          <p:cNvSpPr txBox="1"/>
          <p:nvPr>
            <p:ph idx="1" type="body"/>
          </p:nvPr>
        </p:nvSpPr>
        <p:spPr>
          <a:xfrm>
            <a:off x="534600" y="1769400"/>
            <a:ext cx="9623520" cy="4991040"/>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SzPts val="1400"/>
              <a:buNone/>
              <a:defRPr b="0" i="0" sz="1800" u="none" cap="none" strike="noStrike">
                <a:solidFill>
                  <a:srgbClr val="000000"/>
                </a:solidFill>
                <a:latin typeface="Arial"/>
                <a:ea typeface="Arial"/>
                <a:cs typeface="Arial"/>
                <a:sym typeface="Arial"/>
              </a:defRPr>
            </a:lvl1pPr>
            <a:lvl2pPr indent="-381000" lvl="1" marL="914400" marR="0" rtl="0" algn="l">
              <a:lnSpc>
                <a:spcPct val="90000"/>
              </a:lnSpc>
              <a:spcBef>
                <a:spcPts val="1417"/>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formations.univ-amu.f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
          <p:cNvSpPr/>
          <p:nvPr/>
        </p:nvSpPr>
        <p:spPr>
          <a:xfrm>
            <a:off x="2880" y="253080"/>
            <a:ext cx="775080" cy="363600"/>
          </a:xfrm>
          <a:custGeom>
            <a:rect b="b" l="l" r="r" t="t"/>
            <a:pathLst>
              <a:path extrusionOk="0" h="363855" w="775335">
                <a:moveTo>
                  <a:pt x="774855" y="0"/>
                </a:moveTo>
                <a:lnTo>
                  <a:pt x="703026" y="20650"/>
                </a:lnTo>
                <a:lnTo>
                  <a:pt x="632992" y="43995"/>
                </a:lnTo>
                <a:lnTo>
                  <a:pt x="563857" y="70033"/>
                </a:lnTo>
                <a:lnTo>
                  <a:pt x="529738" y="82603"/>
                </a:lnTo>
                <a:lnTo>
                  <a:pt x="495619" y="96969"/>
                </a:lnTo>
                <a:lnTo>
                  <a:pt x="462399" y="112232"/>
                </a:lnTo>
                <a:lnTo>
                  <a:pt x="429178" y="126598"/>
                </a:lnTo>
                <a:lnTo>
                  <a:pt x="364532" y="158921"/>
                </a:lnTo>
                <a:lnTo>
                  <a:pt x="300783" y="193938"/>
                </a:lnTo>
                <a:lnTo>
                  <a:pt x="209201" y="249605"/>
                </a:lnTo>
                <a:lnTo>
                  <a:pt x="150840" y="289111"/>
                </a:lnTo>
                <a:lnTo>
                  <a:pt x="122109" y="309762"/>
                </a:lnTo>
                <a:lnTo>
                  <a:pt x="0" y="363634"/>
                </a:lnTo>
                <a:lnTo>
                  <a:pt x="641073" y="363634"/>
                </a:lnTo>
                <a:lnTo>
                  <a:pt x="643767" y="351064"/>
                </a:lnTo>
                <a:lnTo>
                  <a:pt x="648256" y="338494"/>
                </a:lnTo>
                <a:lnTo>
                  <a:pt x="652745" y="324128"/>
                </a:lnTo>
                <a:lnTo>
                  <a:pt x="661724" y="293600"/>
                </a:lnTo>
                <a:lnTo>
                  <a:pt x="672498" y="259482"/>
                </a:lnTo>
                <a:lnTo>
                  <a:pt x="685068" y="223567"/>
                </a:lnTo>
                <a:lnTo>
                  <a:pt x="691353" y="204712"/>
                </a:lnTo>
                <a:lnTo>
                  <a:pt x="712902" y="145453"/>
                </a:lnTo>
                <a:lnTo>
                  <a:pt x="737144" y="83501"/>
                </a:lnTo>
                <a:lnTo>
                  <a:pt x="746123" y="62850"/>
                </a:lnTo>
                <a:lnTo>
                  <a:pt x="755102" y="41301"/>
                </a:lnTo>
                <a:lnTo>
                  <a:pt x="774855"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nvGrpSpPr>
          <p:cNvPr id="98" name="Google Shape;98;p1"/>
          <p:cNvGrpSpPr/>
          <p:nvPr/>
        </p:nvGrpSpPr>
        <p:grpSpPr>
          <a:xfrm>
            <a:off x="2880" y="720"/>
            <a:ext cx="4763880" cy="657360"/>
            <a:chOff x="2880" y="720"/>
            <a:chExt cx="4763880" cy="657360"/>
          </a:xfrm>
        </p:grpSpPr>
        <p:sp>
          <p:nvSpPr>
            <p:cNvPr id="99" name="Google Shape;99;p1"/>
            <p:cNvSpPr/>
            <p:nvPr/>
          </p:nvSpPr>
          <p:spPr>
            <a:xfrm>
              <a:off x="778680" y="1800"/>
              <a:ext cx="3988080" cy="614880"/>
            </a:xfrm>
            <a:custGeom>
              <a:rect b="b" l="l" r="r" t="t"/>
              <a:pathLst>
                <a:path extrusionOk="0" h="615315" w="3988435">
                  <a:moveTo>
                    <a:pt x="3988295" y="615035"/>
                  </a:moveTo>
                  <a:lnTo>
                    <a:pt x="3973030" y="556679"/>
                  </a:lnTo>
                  <a:lnTo>
                    <a:pt x="3959568" y="504596"/>
                  </a:lnTo>
                  <a:lnTo>
                    <a:pt x="3946995" y="457911"/>
                  </a:lnTo>
                  <a:lnTo>
                    <a:pt x="3935323" y="415709"/>
                  </a:lnTo>
                  <a:lnTo>
                    <a:pt x="3924554" y="377101"/>
                  </a:lnTo>
                  <a:lnTo>
                    <a:pt x="3914673" y="342988"/>
                  </a:lnTo>
                  <a:lnTo>
                    <a:pt x="3903903" y="312458"/>
                  </a:lnTo>
                  <a:lnTo>
                    <a:pt x="3894023" y="283730"/>
                  </a:lnTo>
                  <a:lnTo>
                    <a:pt x="3872471" y="234340"/>
                  </a:lnTo>
                  <a:lnTo>
                    <a:pt x="3848227" y="190347"/>
                  </a:lnTo>
                  <a:lnTo>
                    <a:pt x="3832072" y="166103"/>
                  </a:lnTo>
                  <a:lnTo>
                    <a:pt x="3820401" y="149047"/>
                  </a:lnTo>
                  <a:lnTo>
                    <a:pt x="3803345" y="127495"/>
                  </a:lnTo>
                  <a:lnTo>
                    <a:pt x="3784485" y="105956"/>
                  </a:lnTo>
                  <a:lnTo>
                    <a:pt x="3764737" y="82600"/>
                  </a:lnTo>
                  <a:lnTo>
                    <a:pt x="3741382" y="57467"/>
                  </a:lnTo>
                  <a:lnTo>
                    <a:pt x="3716248" y="29629"/>
                  </a:lnTo>
                  <a:lnTo>
                    <a:pt x="3688410" y="0"/>
                  </a:lnTo>
                  <a:lnTo>
                    <a:pt x="168795" y="0"/>
                  </a:lnTo>
                  <a:lnTo>
                    <a:pt x="158915" y="8978"/>
                  </a:lnTo>
                  <a:lnTo>
                    <a:pt x="149034" y="18859"/>
                  </a:lnTo>
                  <a:lnTo>
                    <a:pt x="139166" y="29629"/>
                  </a:lnTo>
                  <a:lnTo>
                    <a:pt x="121208" y="51181"/>
                  </a:lnTo>
                  <a:lnTo>
                    <a:pt x="111328" y="62852"/>
                  </a:lnTo>
                  <a:lnTo>
                    <a:pt x="102349" y="74523"/>
                  </a:lnTo>
                  <a:lnTo>
                    <a:pt x="93370" y="87096"/>
                  </a:lnTo>
                  <a:lnTo>
                    <a:pt x="85293" y="99669"/>
                  </a:lnTo>
                  <a:lnTo>
                    <a:pt x="76314" y="112242"/>
                  </a:lnTo>
                  <a:lnTo>
                    <a:pt x="68237" y="125704"/>
                  </a:lnTo>
                  <a:lnTo>
                    <a:pt x="60147" y="138277"/>
                  </a:lnTo>
                  <a:lnTo>
                    <a:pt x="52070" y="152641"/>
                  </a:lnTo>
                  <a:lnTo>
                    <a:pt x="35915" y="179578"/>
                  </a:lnTo>
                  <a:lnTo>
                    <a:pt x="28727" y="193941"/>
                  </a:lnTo>
                  <a:lnTo>
                    <a:pt x="20650" y="208305"/>
                  </a:lnTo>
                  <a:lnTo>
                    <a:pt x="6273" y="237045"/>
                  </a:lnTo>
                  <a:lnTo>
                    <a:pt x="0" y="251409"/>
                  </a:lnTo>
                  <a:lnTo>
                    <a:pt x="100558" y="226263"/>
                  </a:lnTo>
                  <a:lnTo>
                    <a:pt x="203809" y="204711"/>
                  </a:lnTo>
                  <a:lnTo>
                    <a:pt x="308864" y="188556"/>
                  </a:lnTo>
                  <a:lnTo>
                    <a:pt x="414807" y="176885"/>
                  </a:lnTo>
                  <a:lnTo>
                    <a:pt x="521652" y="168795"/>
                  </a:lnTo>
                  <a:lnTo>
                    <a:pt x="629399" y="166103"/>
                  </a:lnTo>
                  <a:lnTo>
                    <a:pt x="737146" y="167005"/>
                  </a:lnTo>
                  <a:lnTo>
                    <a:pt x="844880" y="173291"/>
                  </a:lnTo>
                  <a:lnTo>
                    <a:pt x="952627" y="184061"/>
                  </a:lnTo>
                  <a:lnTo>
                    <a:pt x="1060373" y="199326"/>
                  </a:lnTo>
                  <a:lnTo>
                    <a:pt x="1167218" y="219087"/>
                  </a:lnTo>
                  <a:lnTo>
                    <a:pt x="1273162" y="244221"/>
                  </a:lnTo>
                  <a:lnTo>
                    <a:pt x="1377315" y="273850"/>
                  </a:lnTo>
                  <a:lnTo>
                    <a:pt x="1480566" y="307975"/>
                  </a:lnTo>
                  <a:lnTo>
                    <a:pt x="1582026" y="346583"/>
                  </a:lnTo>
                  <a:lnTo>
                    <a:pt x="1681695" y="390575"/>
                  </a:lnTo>
                  <a:lnTo>
                    <a:pt x="1778660" y="439064"/>
                  </a:lnTo>
                  <a:lnTo>
                    <a:pt x="1872932" y="492925"/>
                  </a:lnTo>
                  <a:lnTo>
                    <a:pt x="1964512" y="551294"/>
                  </a:lnTo>
                  <a:lnTo>
                    <a:pt x="2052510" y="615035"/>
                  </a:lnTo>
                  <a:lnTo>
                    <a:pt x="3988295" y="615035"/>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0" name="Google Shape;100;p1"/>
            <p:cNvSpPr/>
            <p:nvPr/>
          </p:nvSpPr>
          <p:spPr>
            <a:xfrm>
              <a:off x="2880" y="720"/>
              <a:ext cx="944640" cy="657360"/>
            </a:xfrm>
            <a:custGeom>
              <a:rect b="b" l="l" r="r" t="t"/>
              <a:pathLst>
                <a:path extrusionOk="0" h="657860" w="944880">
                  <a:moveTo>
                    <a:pt x="944551" y="0"/>
                  </a:moveTo>
                  <a:lnTo>
                    <a:pt x="0" y="0"/>
                  </a:lnTo>
                  <a:lnTo>
                    <a:pt x="0" y="657235"/>
                  </a:lnTo>
                  <a:lnTo>
                    <a:pt x="65543" y="604261"/>
                  </a:lnTo>
                  <a:lnTo>
                    <a:pt x="98764" y="579121"/>
                  </a:lnTo>
                  <a:lnTo>
                    <a:pt x="131985" y="554878"/>
                  </a:lnTo>
                  <a:lnTo>
                    <a:pt x="167002" y="530636"/>
                  </a:lnTo>
                  <a:lnTo>
                    <a:pt x="202019" y="507292"/>
                  </a:lnTo>
                  <a:lnTo>
                    <a:pt x="237035" y="484845"/>
                  </a:lnTo>
                  <a:lnTo>
                    <a:pt x="273847" y="462399"/>
                  </a:lnTo>
                  <a:lnTo>
                    <a:pt x="309762" y="441748"/>
                  </a:lnTo>
                  <a:lnTo>
                    <a:pt x="347472" y="421097"/>
                  </a:lnTo>
                  <a:lnTo>
                    <a:pt x="386080" y="400446"/>
                  </a:lnTo>
                  <a:lnTo>
                    <a:pt x="465092" y="362736"/>
                  </a:lnTo>
                  <a:lnTo>
                    <a:pt x="506394" y="344779"/>
                  </a:lnTo>
                  <a:lnTo>
                    <a:pt x="591691" y="310660"/>
                  </a:lnTo>
                  <a:lnTo>
                    <a:pt x="680579" y="280133"/>
                  </a:lnTo>
                  <a:lnTo>
                    <a:pt x="727268" y="265767"/>
                  </a:lnTo>
                  <a:lnTo>
                    <a:pt x="774855" y="252299"/>
                  </a:lnTo>
                  <a:lnTo>
                    <a:pt x="782038" y="237035"/>
                  </a:lnTo>
                  <a:lnTo>
                    <a:pt x="803586" y="193938"/>
                  </a:lnTo>
                  <a:lnTo>
                    <a:pt x="811667" y="180470"/>
                  </a:lnTo>
                  <a:lnTo>
                    <a:pt x="818850" y="166104"/>
                  </a:lnTo>
                  <a:lnTo>
                    <a:pt x="843092" y="125700"/>
                  </a:lnTo>
                  <a:lnTo>
                    <a:pt x="852071" y="113130"/>
                  </a:lnTo>
                  <a:lnTo>
                    <a:pt x="860152" y="99662"/>
                  </a:lnTo>
                  <a:lnTo>
                    <a:pt x="869130" y="87092"/>
                  </a:lnTo>
                  <a:lnTo>
                    <a:pt x="905045" y="40403"/>
                  </a:lnTo>
                  <a:lnTo>
                    <a:pt x="914921" y="30527"/>
                  </a:lnTo>
                  <a:lnTo>
                    <a:pt x="923900" y="19752"/>
                  </a:lnTo>
                  <a:lnTo>
                    <a:pt x="933776" y="9876"/>
                  </a:lnTo>
                  <a:lnTo>
                    <a:pt x="94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1" name="Google Shape;101;p1"/>
            <p:cNvSpPr/>
            <p:nvPr/>
          </p:nvSpPr>
          <p:spPr>
            <a:xfrm>
              <a:off x="2854440" y="1800"/>
              <a:ext cx="1912319" cy="614880"/>
            </a:xfrm>
            <a:custGeom>
              <a:rect b="b" l="l" r="r" t="t"/>
              <a:pathLst>
                <a:path extrusionOk="0" h="615315" w="1912620">
                  <a:moveTo>
                    <a:pt x="1612560" y="0"/>
                  </a:moveTo>
                  <a:lnTo>
                    <a:pt x="233444" y="0"/>
                  </a:lnTo>
                  <a:lnTo>
                    <a:pt x="228057" y="43097"/>
                  </a:lnTo>
                  <a:lnTo>
                    <a:pt x="220874" y="86194"/>
                  </a:lnTo>
                  <a:lnTo>
                    <a:pt x="211895" y="128394"/>
                  </a:lnTo>
                  <a:lnTo>
                    <a:pt x="202019" y="170593"/>
                  </a:lnTo>
                  <a:lnTo>
                    <a:pt x="190346" y="211895"/>
                  </a:lnTo>
                  <a:lnTo>
                    <a:pt x="163410" y="290907"/>
                  </a:lnTo>
                  <a:lnTo>
                    <a:pt x="149045" y="327719"/>
                  </a:lnTo>
                  <a:lnTo>
                    <a:pt x="133781" y="363634"/>
                  </a:lnTo>
                  <a:lnTo>
                    <a:pt x="119415" y="398650"/>
                  </a:lnTo>
                  <a:lnTo>
                    <a:pt x="87990" y="461501"/>
                  </a:lnTo>
                  <a:lnTo>
                    <a:pt x="73624" y="489334"/>
                  </a:lnTo>
                  <a:lnTo>
                    <a:pt x="59258" y="516270"/>
                  </a:lnTo>
                  <a:lnTo>
                    <a:pt x="45790" y="539615"/>
                  </a:lnTo>
                  <a:lnTo>
                    <a:pt x="34118" y="560266"/>
                  </a:lnTo>
                  <a:lnTo>
                    <a:pt x="22446" y="578223"/>
                  </a:lnTo>
                  <a:lnTo>
                    <a:pt x="13467" y="593486"/>
                  </a:lnTo>
                  <a:lnTo>
                    <a:pt x="5387" y="606057"/>
                  </a:lnTo>
                  <a:lnTo>
                    <a:pt x="0" y="615035"/>
                  </a:lnTo>
                  <a:lnTo>
                    <a:pt x="1912446" y="615035"/>
                  </a:lnTo>
                  <a:lnTo>
                    <a:pt x="1897182" y="556674"/>
                  </a:lnTo>
                  <a:lnTo>
                    <a:pt x="1883715" y="504598"/>
                  </a:lnTo>
                  <a:lnTo>
                    <a:pt x="1871144" y="457909"/>
                  </a:lnTo>
                  <a:lnTo>
                    <a:pt x="1859472" y="415710"/>
                  </a:lnTo>
                  <a:lnTo>
                    <a:pt x="1848698" y="377102"/>
                  </a:lnTo>
                  <a:lnTo>
                    <a:pt x="1828047" y="312456"/>
                  </a:lnTo>
                  <a:lnTo>
                    <a:pt x="1807396" y="257686"/>
                  </a:lnTo>
                  <a:lnTo>
                    <a:pt x="1784950" y="211895"/>
                  </a:lnTo>
                  <a:lnTo>
                    <a:pt x="1758912" y="169695"/>
                  </a:lnTo>
                  <a:lnTo>
                    <a:pt x="1726589" y="127496"/>
                  </a:lnTo>
                  <a:lnTo>
                    <a:pt x="1687981" y="82603"/>
                  </a:lnTo>
                  <a:lnTo>
                    <a:pt x="1640394" y="29629"/>
                  </a:lnTo>
                  <a:lnTo>
                    <a:pt x="1612560"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2" name="Google Shape;102;p1"/>
            <p:cNvSpPr/>
            <p:nvPr/>
          </p:nvSpPr>
          <p:spPr>
            <a:xfrm>
              <a:off x="745559" y="209160"/>
              <a:ext cx="1542240" cy="406440"/>
            </a:xfrm>
            <a:custGeom>
              <a:rect b="b" l="l" r="r" t="t"/>
              <a:pathLst>
                <a:path extrusionOk="0" h="21600" w="21600">
                  <a:moveTo>
                    <a:pt x="0" y="0"/>
                  </a:moveTo>
                  <a:lnTo>
                    <a:pt x="21600" y="0"/>
                  </a:lnTo>
                  <a:lnTo>
                    <a:pt x="21600" y="21600"/>
                  </a:lnTo>
                  <a:lnTo>
                    <a:pt x="0" y="21600"/>
                  </a:lnTo>
                  <a:lnTo>
                    <a:pt x="0" y="0"/>
                  </a:lnTo>
                  <a:close/>
                </a:path>
              </a:pathLst>
            </a:cu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103" name="Google Shape;103;p1"/>
          <p:cNvGrpSpPr/>
          <p:nvPr/>
        </p:nvGrpSpPr>
        <p:grpSpPr>
          <a:xfrm>
            <a:off x="3600" y="7332120"/>
            <a:ext cx="10687320" cy="228960"/>
            <a:chOff x="3600" y="7332120"/>
            <a:chExt cx="10687320" cy="228960"/>
          </a:xfrm>
        </p:grpSpPr>
        <p:sp>
          <p:nvSpPr>
            <p:cNvPr id="104" name="Google Shape;104;p1"/>
            <p:cNvSpPr/>
            <p:nvPr/>
          </p:nvSpPr>
          <p:spPr>
            <a:xfrm>
              <a:off x="3155039" y="7332120"/>
              <a:ext cx="2193480" cy="226800"/>
            </a:xfrm>
            <a:custGeom>
              <a:rect b="b" l="l" r="r" t="t"/>
              <a:pathLst>
                <a:path extrusionOk="0" h="227329" w="2193925">
                  <a:moveTo>
                    <a:pt x="2193477" y="0"/>
                  </a:moveTo>
                  <a:lnTo>
                    <a:pt x="0" y="0"/>
                  </a:lnTo>
                  <a:lnTo>
                    <a:pt x="0" y="227159"/>
                  </a:lnTo>
                  <a:lnTo>
                    <a:pt x="2193477" y="227159"/>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5" name="Google Shape;105;p1"/>
            <p:cNvSpPr/>
            <p:nvPr/>
          </p:nvSpPr>
          <p:spPr>
            <a:xfrm>
              <a:off x="3600" y="7332120"/>
              <a:ext cx="3150360" cy="226800"/>
            </a:xfrm>
            <a:custGeom>
              <a:rect b="b" l="l" r="r" t="t"/>
              <a:pathLst>
                <a:path extrusionOk="0" h="227329" w="3150870">
                  <a:moveTo>
                    <a:pt x="3150598" y="0"/>
                  </a:moveTo>
                  <a:lnTo>
                    <a:pt x="0" y="0"/>
                  </a:lnTo>
                  <a:lnTo>
                    <a:pt x="0" y="227159"/>
                  </a:lnTo>
                  <a:lnTo>
                    <a:pt x="3150598" y="227159"/>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6" name="Google Shape;106;p1"/>
            <p:cNvSpPr/>
            <p:nvPr/>
          </p:nvSpPr>
          <p:spPr>
            <a:xfrm>
              <a:off x="1448280" y="7332120"/>
              <a:ext cx="2872440" cy="228960"/>
            </a:xfrm>
            <a:custGeom>
              <a:rect b="b" l="l" r="r" t="t"/>
              <a:pathLst>
                <a:path extrusionOk="0" h="229234" w="2872740">
                  <a:moveTo>
                    <a:pt x="2834551" y="0"/>
                  </a:moveTo>
                  <a:lnTo>
                    <a:pt x="0" y="0"/>
                  </a:lnTo>
                  <a:lnTo>
                    <a:pt x="4489" y="6285"/>
                  </a:lnTo>
                  <a:lnTo>
                    <a:pt x="8978" y="15263"/>
                  </a:lnTo>
                  <a:lnTo>
                    <a:pt x="14365" y="24242"/>
                  </a:lnTo>
                  <a:lnTo>
                    <a:pt x="20650" y="35016"/>
                  </a:lnTo>
                  <a:lnTo>
                    <a:pt x="35016" y="58361"/>
                  </a:lnTo>
                  <a:lnTo>
                    <a:pt x="43097" y="70931"/>
                  </a:lnTo>
                  <a:lnTo>
                    <a:pt x="59258" y="97866"/>
                  </a:lnTo>
                  <a:lnTo>
                    <a:pt x="95173" y="151738"/>
                  </a:lnTo>
                  <a:lnTo>
                    <a:pt x="113130" y="176878"/>
                  </a:lnTo>
                  <a:lnTo>
                    <a:pt x="121211" y="189448"/>
                  </a:lnTo>
                  <a:lnTo>
                    <a:pt x="130190" y="200223"/>
                  </a:lnTo>
                  <a:lnTo>
                    <a:pt x="138270" y="210997"/>
                  </a:lnTo>
                  <a:lnTo>
                    <a:pt x="146351" y="220874"/>
                  </a:lnTo>
                  <a:lnTo>
                    <a:pt x="152636" y="228954"/>
                  </a:lnTo>
                  <a:lnTo>
                    <a:pt x="2866874" y="228954"/>
                  </a:lnTo>
                  <a:lnTo>
                    <a:pt x="2867772" y="223567"/>
                  </a:lnTo>
                  <a:lnTo>
                    <a:pt x="2869567" y="217282"/>
                  </a:lnTo>
                  <a:lnTo>
                    <a:pt x="2870353" y="210997"/>
                  </a:lnTo>
                  <a:lnTo>
                    <a:pt x="2870465" y="202916"/>
                  </a:lnTo>
                  <a:lnTo>
                    <a:pt x="2871363" y="194836"/>
                  </a:lnTo>
                  <a:lnTo>
                    <a:pt x="2871363" y="185857"/>
                  </a:lnTo>
                  <a:lnTo>
                    <a:pt x="2872261" y="175981"/>
                  </a:lnTo>
                  <a:lnTo>
                    <a:pt x="2871363" y="166104"/>
                  </a:lnTo>
                  <a:lnTo>
                    <a:pt x="2871363" y="155330"/>
                  </a:lnTo>
                  <a:lnTo>
                    <a:pt x="2870465" y="144555"/>
                  </a:lnTo>
                  <a:lnTo>
                    <a:pt x="2865078" y="106845"/>
                  </a:lnTo>
                  <a:lnTo>
                    <a:pt x="2862384" y="92479"/>
                  </a:lnTo>
                  <a:lnTo>
                    <a:pt x="2859691" y="79011"/>
                  </a:lnTo>
                  <a:lnTo>
                    <a:pt x="2855201" y="63748"/>
                  </a:lnTo>
                  <a:lnTo>
                    <a:pt x="2851610" y="48484"/>
                  </a:lnTo>
                  <a:lnTo>
                    <a:pt x="2846223" y="33220"/>
                  </a:lnTo>
                  <a:lnTo>
                    <a:pt x="2840836" y="16161"/>
                  </a:lnTo>
                  <a:lnTo>
                    <a:pt x="283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7" name="Google Shape;107;p1"/>
            <p:cNvSpPr/>
            <p:nvPr/>
          </p:nvSpPr>
          <p:spPr>
            <a:xfrm>
              <a:off x="8497440" y="7332120"/>
              <a:ext cx="2193480" cy="226800"/>
            </a:xfrm>
            <a:custGeom>
              <a:rect b="b" l="l" r="r" t="t"/>
              <a:pathLst>
                <a:path extrusionOk="0" h="227329" w="2193925">
                  <a:moveTo>
                    <a:pt x="2193477" y="0"/>
                  </a:moveTo>
                  <a:lnTo>
                    <a:pt x="0" y="0"/>
                  </a:lnTo>
                  <a:lnTo>
                    <a:pt x="0" y="227159"/>
                  </a:lnTo>
                  <a:lnTo>
                    <a:pt x="2193477" y="227159"/>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8" name="Google Shape;108;p1"/>
            <p:cNvSpPr/>
            <p:nvPr/>
          </p:nvSpPr>
          <p:spPr>
            <a:xfrm>
              <a:off x="5346000" y="7332120"/>
              <a:ext cx="3150360" cy="226800"/>
            </a:xfrm>
            <a:custGeom>
              <a:rect b="b" l="l" r="r" t="t"/>
              <a:pathLst>
                <a:path extrusionOk="0" h="227329" w="3150870">
                  <a:moveTo>
                    <a:pt x="3150598" y="0"/>
                  </a:moveTo>
                  <a:lnTo>
                    <a:pt x="0" y="0"/>
                  </a:lnTo>
                  <a:lnTo>
                    <a:pt x="0" y="227159"/>
                  </a:lnTo>
                  <a:lnTo>
                    <a:pt x="3150598" y="227159"/>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9" name="Google Shape;109;p1"/>
            <p:cNvSpPr/>
            <p:nvPr/>
          </p:nvSpPr>
          <p:spPr>
            <a:xfrm>
              <a:off x="6790680" y="7332120"/>
              <a:ext cx="2872440" cy="228960"/>
            </a:xfrm>
            <a:custGeom>
              <a:rect b="b" l="l" r="r" t="t"/>
              <a:pathLst>
                <a:path extrusionOk="0" h="229234" w="2872740">
                  <a:moveTo>
                    <a:pt x="2834551" y="0"/>
                  </a:moveTo>
                  <a:lnTo>
                    <a:pt x="0" y="0"/>
                  </a:lnTo>
                  <a:lnTo>
                    <a:pt x="4489" y="6285"/>
                  </a:lnTo>
                  <a:lnTo>
                    <a:pt x="8978" y="15263"/>
                  </a:lnTo>
                  <a:lnTo>
                    <a:pt x="14365" y="24242"/>
                  </a:lnTo>
                  <a:lnTo>
                    <a:pt x="20650" y="35016"/>
                  </a:lnTo>
                  <a:lnTo>
                    <a:pt x="35016" y="58361"/>
                  </a:lnTo>
                  <a:lnTo>
                    <a:pt x="43097" y="70931"/>
                  </a:lnTo>
                  <a:lnTo>
                    <a:pt x="59258" y="97866"/>
                  </a:lnTo>
                  <a:lnTo>
                    <a:pt x="95173" y="151738"/>
                  </a:lnTo>
                  <a:lnTo>
                    <a:pt x="113130" y="176878"/>
                  </a:lnTo>
                  <a:lnTo>
                    <a:pt x="121211" y="189448"/>
                  </a:lnTo>
                  <a:lnTo>
                    <a:pt x="130190" y="200223"/>
                  </a:lnTo>
                  <a:lnTo>
                    <a:pt x="138270" y="210997"/>
                  </a:lnTo>
                  <a:lnTo>
                    <a:pt x="146351" y="220874"/>
                  </a:lnTo>
                  <a:lnTo>
                    <a:pt x="152636" y="228954"/>
                  </a:lnTo>
                  <a:lnTo>
                    <a:pt x="2866874" y="228954"/>
                  </a:lnTo>
                  <a:lnTo>
                    <a:pt x="2867772" y="223567"/>
                  </a:lnTo>
                  <a:lnTo>
                    <a:pt x="2869567" y="217282"/>
                  </a:lnTo>
                  <a:lnTo>
                    <a:pt x="2870353" y="210997"/>
                  </a:lnTo>
                  <a:lnTo>
                    <a:pt x="2870465" y="202916"/>
                  </a:lnTo>
                  <a:lnTo>
                    <a:pt x="2871363" y="194836"/>
                  </a:lnTo>
                  <a:lnTo>
                    <a:pt x="2871363" y="185857"/>
                  </a:lnTo>
                  <a:lnTo>
                    <a:pt x="2872261" y="175981"/>
                  </a:lnTo>
                  <a:lnTo>
                    <a:pt x="2871363" y="166104"/>
                  </a:lnTo>
                  <a:lnTo>
                    <a:pt x="2871363" y="155330"/>
                  </a:lnTo>
                  <a:lnTo>
                    <a:pt x="2870465" y="144555"/>
                  </a:lnTo>
                  <a:lnTo>
                    <a:pt x="2865078" y="106845"/>
                  </a:lnTo>
                  <a:lnTo>
                    <a:pt x="2862384" y="92479"/>
                  </a:lnTo>
                  <a:lnTo>
                    <a:pt x="2859691" y="79011"/>
                  </a:lnTo>
                  <a:lnTo>
                    <a:pt x="2855201" y="63748"/>
                  </a:lnTo>
                  <a:lnTo>
                    <a:pt x="2851610" y="48484"/>
                  </a:lnTo>
                  <a:lnTo>
                    <a:pt x="2846223" y="33220"/>
                  </a:lnTo>
                  <a:lnTo>
                    <a:pt x="2840836" y="16161"/>
                  </a:lnTo>
                  <a:lnTo>
                    <a:pt x="283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10" name="Google Shape;110;p1"/>
          <p:cNvSpPr/>
          <p:nvPr/>
        </p:nvSpPr>
        <p:spPr>
          <a:xfrm>
            <a:off x="124920" y="880559"/>
            <a:ext cx="190800" cy="87840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ctr" bIns="91425" lIns="91425" spcFirstLastPara="1" rIns="91425" wrap="square" tIns="91425">
            <a:spAutoFit/>
          </a:bodyPr>
          <a:lstStyle/>
          <a:p>
            <a:pPr indent="0" lvl="0" marL="0" rtl="0" algn="l">
              <a:spcBef>
                <a:spcPts val="0"/>
              </a:spcBef>
              <a:spcAft>
                <a:spcPts val="0"/>
              </a:spcAft>
              <a:buNone/>
            </a:pPr>
            <a:r>
              <a:t/>
            </a:r>
            <a:endParaRPr/>
          </a:p>
        </p:txBody>
      </p:sp>
      <p:sp>
        <p:nvSpPr>
          <p:cNvPr id="111" name="Google Shape;111;p1"/>
          <p:cNvSpPr txBox="1"/>
          <p:nvPr/>
        </p:nvSpPr>
        <p:spPr>
          <a:xfrm rot="5400000">
            <a:off x="-218900" y="1224350"/>
            <a:ext cx="878400" cy="190800"/>
          </a:xfrm>
          <a:prstGeom prst="rect">
            <a:avLst/>
          </a:prstGeom>
          <a:noFill/>
          <a:ln>
            <a:noFill/>
          </a:ln>
        </p:spPr>
        <p:txBody>
          <a:bodyPr anchorCtr="0" anchor="b" bIns="0" lIns="0" spcFirstLastPara="1" rIns="0" wrap="square" tIns="0">
            <a:spAutoFit/>
          </a:bodyPr>
          <a:lstStyle/>
          <a:p>
            <a:pPr indent="0" lvl="0" marL="12600" marR="0" rtl="0" algn="l">
              <a:lnSpc>
                <a:spcPct val="100000"/>
              </a:lnSpc>
              <a:spcBef>
                <a:spcPts val="0"/>
              </a:spcBef>
              <a:spcAft>
                <a:spcPts val="0"/>
              </a:spcAft>
              <a:buClr>
                <a:srgbClr val="000000"/>
              </a:buClr>
              <a:buSzPts val="1250"/>
              <a:buFont typeface="Arial"/>
              <a:buNone/>
            </a:pPr>
            <a:r>
              <a:rPr b="1" i="0" lang="fr-FR" sz="1250" u="none" cap="none" strike="noStrike">
                <a:solidFill>
                  <a:srgbClr val="000000"/>
                </a:solidFill>
                <a:latin typeface="Arial"/>
                <a:ea typeface="Arial"/>
                <a:cs typeface="Arial"/>
                <a:sym typeface="Arial"/>
              </a:rPr>
              <a:t>2020 / 2021</a:t>
            </a:r>
            <a:endParaRPr/>
          </a:p>
        </p:txBody>
      </p:sp>
      <p:sp>
        <p:nvSpPr>
          <p:cNvPr id="112" name="Google Shape;112;p1"/>
          <p:cNvSpPr/>
          <p:nvPr/>
        </p:nvSpPr>
        <p:spPr>
          <a:xfrm>
            <a:off x="510839" y="897839"/>
            <a:ext cx="53640" cy="583920"/>
          </a:xfrm>
          <a:custGeom>
            <a:rect b="b" l="l" r="r" t="t"/>
            <a:pathLst>
              <a:path extrusionOk="0" h="584200" w="53975">
                <a:moveTo>
                  <a:pt x="53871" y="0"/>
                </a:moveTo>
                <a:lnTo>
                  <a:pt x="0" y="0"/>
                </a:lnTo>
                <a:lnTo>
                  <a:pt x="0" y="583610"/>
                </a:lnTo>
                <a:lnTo>
                  <a:pt x="53871" y="583610"/>
                </a:lnTo>
                <a:lnTo>
                  <a:pt x="53871" y="0"/>
                </a:lnTo>
                <a:close/>
              </a:path>
            </a:pathLst>
          </a:custGeom>
          <a:solidFill>
            <a:srgbClr val="FFB81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3" name="Google Shape;113;p1"/>
          <p:cNvSpPr/>
          <p:nvPr/>
        </p:nvSpPr>
        <p:spPr>
          <a:xfrm>
            <a:off x="623880" y="885239"/>
            <a:ext cx="3856679" cy="67140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4025">
            <a:spAutoFit/>
          </a:bodyPr>
          <a:lstStyle/>
          <a:p>
            <a:pPr indent="0" lvl="0" marL="12600" marR="0" rtl="0" algn="l">
              <a:lnSpc>
                <a:spcPct val="100000"/>
              </a:lnSpc>
              <a:spcBef>
                <a:spcPts val="0"/>
              </a:spcBef>
              <a:spcAft>
                <a:spcPts val="0"/>
              </a:spcAft>
              <a:buClr>
                <a:srgbClr val="000000"/>
              </a:buClr>
              <a:buSzPts val="1400"/>
              <a:buFont typeface="Arial"/>
              <a:buNone/>
            </a:pPr>
            <a:r>
              <a:rPr b="1" i="0" lang="fr-FR" sz="1400" u="none" cap="none" strike="noStrike">
                <a:solidFill>
                  <a:srgbClr val="000000"/>
                </a:solidFill>
                <a:latin typeface="Arial"/>
                <a:ea typeface="Arial"/>
                <a:cs typeface="Arial"/>
                <a:sym typeface="Arial"/>
              </a:rPr>
              <a:t>MASTER Psychology</a:t>
            </a:r>
            <a:endParaRPr/>
          </a:p>
          <a:p>
            <a:pPr indent="0" lvl="0" marL="12600" marR="5040" rtl="0" algn="l">
              <a:lnSpc>
                <a:spcPct val="100000"/>
              </a:lnSpc>
              <a:spcBef>
                <a:spcPts val="139"/>
              </a:spcBef>
              <a:spcAft>
                <a:spcPts val="0"/>
              </a:spcAft>
              <a:buClr>
                <a:srgbClr val="000000"/>
              </a:buClr>
              <a:buSzPts val="1400"/>
              <a:buFont typeface="Arial"/>
              <a:buNone/>
            </a:pPr>
            <a:r>
              <a:rPr b="1" i="0" lang="fr-FR" sz="1400" u="none" cap="none" strike="noStrike">
                <a:solidFill>
                  <a:srgbClr val="000000"/>
                </a:solidFill>
                <a:latin typeface="Arial"/>
                <a:ea typeface="Arial"/>
                <a:cs typeface="Arial"/>
                <a:sym typeface="Arial"/>
              </a:rPr>
              <a:t>Speciality: Social Psychology - Work and organizational psychology</a:t>
            </a:r>
            <a:endParaRPr/>
          </a:p>
        </p:txBody>
      </p:sp>
      <p:sp>
        <p:nvSpPr>
          <p:cNvPr id="114" name="Google Shape;114;p1"/>
          <p:cNvSpPr/>
          <p:nvPr/>
        </p:nvSpPr>
        <p:spPr>
          <a:xfrm>
            <a:off x="381600" y="1563480"/>
            <a:ext cx="4579200" cy="951480"/>
          </a:xfrm>
          <a:custGeom>
            <a:rect b="b" l="l" r="r" t="t"/>
            <a:pathLst>
              <a:path extrusionOk="0" h="951864" w="4579620">
                <a:moveTo>
                  <a:pt x="4579099" y="0"/>
                </a:moveTo>
                <a:lnTo>
                  <a:pt x="3052737" y="0"/>
                </a:lnTo>
                <a:lnTo>
                  <a:pt x="1526362" y="0"/>
                </a:lnTo>
                <a:lnTo>
                  <a:pt x="0" y="0"/>
                </a:lnTo>
                <a:lnTo>
                  <a:pt x="0" y="143662"/>
                </a:lnTo>
                <a:lnTo>
                  <a:pt x="0" y="951738"/>
                </a:lnTo>
                <a:lnTo>
                  <a:pt x="1526362" y="951738"/>
                </a:lnTo>
                <a:lnTo>
                  <a:pt x="3052737" y="951738"/>
                </a:lnTo>
                <a:lnTo>
                  <a:pt x="4579099" y="951738"/>
                </a:lnTo>
                <a:lnTo>
                  <a:pt x="4579099" y="143662"/>
                </a:lnTo>
                <a:lnTo>
                  <a:pt x="4579099" y="0"/>
                </a:lnTo>
                <a:close/>
              </a:path>
            </a:pathLst>
          </a:custGeom>
          <a:solidFill>
            <a:srgbClr val="ECEAD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5" name="Google Shape;115;p1"/>
          <p:cNvSpPr/>
          <p:nvPr/>
        </p:nvSpPr>
        <p:spPr>
          <a:xfrm>
            <a:off x="399960" y="1481039"/>
            <a:ext cx="1448999" cy="4550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73075">
            <a:spAutoFit/>
          </a:bodyPr>
          <a:lstStyle/>
          <a:p>
            <a:pPr indent="0" lvl="0" marL="12600" marR="0" rtl="0" algn="l">
              <a:lnSpc>
                <a:spcPct val="100000"/>
              </a:lnSpc>
              <a:spcBef>
                <a:spcPts val="0"/>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Head of the Masters’Degree</a:t>
            </a:r>
            <a:endParaRPr/>
          </a:p>
          <a:p>
            <a:pPr indent="0" lvl="0" marL="12600" marR="374040" rtl="0" algn="l">
              <a:lnSpc>
                <a:spcPct val="100000"/>
              </a:lnSpc>
              <a:spcBef>
                <a:spcPts val="425"/>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Marc SOUVILLE marc.souville@univ-amu.fr</a:t>
            </a:r>
            <a:endParaRPr/>
          </a:p>
        </p:txBody>
      </p:sp>
      <p:sp>
        <p:nvSpPr>
          <p:cNvPr id="116" name="Google Shape;116;p1"/>
          <p:cNvSpPr/>
          <p:nvPr/>
        </p:nvSpPr>
        <p:spPr>
          <a:xfrm>
            <a:off x="1931759" y="1472760"/>
            <a:ext cx="1313280" cy="77940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73075">
            <a:spAutoFit/>
          </a:bodyPr>
          <a:lstStyle/>
          <a:p>
            <a:pPr indent="0" lvl="0" marL="12600" marR="0" rtl="0" algn="l">
              <a:lnSpc>
                <a:spcPct val="100000"/>
              </a:lnSpc>
              <a:spcBef>
                <a:spcPts val="0"/>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Descriptions</a:t>
            </a:r>
            <a:endParaRPr/>
          </a:p>
          <a:p>
            <a:pPr indent="0" lvl="0" marL="12600" marR="0" rtl="0" algn="l">
              <a:lnSpc>
                <a:spcPct val="100000"/>
              </a:lnSpc>
              <a:spcBef>
                <a:spcPts val="425"/>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Type of diploma : Master</a:t>
            </a:r>
            <a:endParaRPr/>
          </a:p>
          <a:p>
            <a:pPr indent="0" lvl="0" marL="12600" marR="5040" rtl="0" algn="l">
              <a:lnSpc>
                <a:spcPct val="100000"/>
              </a:lnSpc>
              <a:spcBef>
                <a:spcPts val="431"/>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Field : human and social sciences</a:t>
            </a:r>
            <a:endParaRPr/>
          </a:p>
          <a:p>
            <a:pPr indent="0" lvl="0" marL="12600" marR="5040" rtl="0" algn="l">
              <a:lnSpc>
                <a:spcPct val="100000"/>
              </a:lnSpc>
              <a:spcBef>
                <a:spcPts val="445"/>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Number of credits : 120</a:t>
            </a:r>
            <a:endParaRPr/>
          </a:p>
        </p:txBody>
      </p:sp>
      <p:sp>
        <p:nvSpPr>
          <p:cNvPr id="117" name="Google Shape;117;p1"/>
          <p:cNvSpPr/>
          <p:nvPr/>
        </p:nvSpPr>
        <p:spPr>
          <a:xfrm>
            <a:off x="3436560" y="1465920"/>
            <a:ext cx="1337040" cy="99252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73075">
            <a:spAutoFit/>
          </a:bodyPr>
          <a:lstStyle/>
          <a:p>
            <a:pPr indent="0" lvl="0" marL="12600" marR="0" rtl="0" algn="l">
              <a:lnSpc>
                <a:spcPct val="100000"/>
              </a:lnSpc>
              <a:spcBef>
                <a:spcPts val="0"/>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Informations</a:t>
            </a:r>
            <a:endParaRPr/>
          </a:p>
          <a:p>
            <a:pPr indent="0" lvl="0" marL="12600" marR="0" rtl="0" algn="l">
              <a:lnSpc>
                <a:spcPct val="100000"/>
              </a:lnSpc>
              <a:spcBef>
                <a:spcPts val="425"/>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Registration fee : 243 €</a:t>
            </a:r>
            <a:endParaRPr/>
          </a:p>
          <a:p>
            <a:pPr indent="0" lvl="0" marL="12600" marR="0" rtl="0" algn="l">
              <a:lnSpc>
                <a:spcPct val="100000"/>
              </a:lnSpc>
              <a:spcBef>
                <a:spcPts val="11"/>
              </a:spcBef>
              <a:spcAft>
                <a:spcPts val="0"/>
              </a:spcAft>
              <a:buClr>
                <a:srgbClr val="000000"/>
              </a:buClr>
              <a:buSzPts val="700"/>
              <a:buFont typeface="Tahoma"/>
              <a:buNone/>
            </a:pPr>
            <a:r>
              <a:rPr b="0" i="1" lang="fr-FR" sz="700" u="none" cap="none" strike="noStrike">
                <a:solidFill>
                  <a:srgbClr val="000000"/>
                </a:solidFill>
                <a:latin typeface="Tahoma"/>
                <a:ea typeface="Tahoma"/>
                <a:cs typeface="Tahoma"/>
                <a:sym typeface="Tahoma"/>
              </a:rPr>
              <a:t>(initial training in 2020/2021)</a:t>
            </a:r>
            <a:endParaRPr/>
          </a:p>
          <a:p>
            <a:pPr indent="0" lvl="0" marL="12600" marR="0" rtl="0" algn="l">
              <a:lnSpc>
                <a:spcPct val="100000"/>
              </a:lnSpc>
              <a:spcBef>
                <a:spcPts val="431"/>
              </a:spcBef>
              <a:spcAft>
                <a:spcPts val="0"/>
              </a:spcAft>
              <a:buClr>
                <a:srgbClr val="000000"/>
              </a:buClr>
              <a:buSzPts val="700"/>
              <a:buFont typeface="Tahoma"/>
              <a:buNone/>
            </a:pPr>
            <a:r>
              <a:rPr b="0" i="0" lang="fr-FR" sz="700" u="sng" cap="none" strike="noStrike">
                <a:solidFill>
                  <a:srgbClr val="000000"/>
                </a:solidFill>
                <a:latin typeface="Tahoma"/>
                <a:ea typeface="Tahoma"/>
                <a:cs typeface="Tahoma"/>
                <a:sym typeface="Tahoma"/>
                <a:hlinkClick r:id="rId4">
                  <a:extLst>
                    <a:ext uri="{A12FA001-AC4F-418D-AE19-62706E023703}">
                      <ahyp:hlinkClr val="tx"/>
                    </a:ext>
                  </a:extLst>
                </a:hlinkClick>
              </a:rPr>
              <a:t>http://formations.univ-amu.fr</a:t>
            </a:r>
            <a:endParaRPr/>
          </a:p>
          <a:p>
            <a:pPr indent="0" lvl="0" marL="12600" marR="79920" rtl="0" algn="l">
              <a:lnSpc>
                <a:spcPct val="100000"/>
              </a:lnSpc>
              <a:spcBef>
                <a:spcPts val="434"/>
              </a:spcBef>
              <a:spcAft>
                <a:spcPts val="0"/>
              </a:spcAft>
              <a:buClr>
                <a:srgbClr val="000000"/>
              </a:buClr>
              <a:buSzPts val="700"/>
              <a:buFont typeface="Tahoma"/>
              <a:buNone/>
            </a:pPr>
            <a:r>
              <a:rPr b="0" i="0" lang="fr-FR" sz="700" u="none" cap="none" strike="noStrike">
                <a:solidFill>
                  <a:srgbClr val="000000"/>
                </a:solidFill>
                <a:latin typeface="Tahoma"/>
                <a:ea typeface="Tahoma"/>
                <a:cs typeface="Tahoma"/>
                <a:sym typeface="Tahoma"/>
              </a:rPr>
              <a:t>Component : Faculty of Arts,  Literature, Language et human sciences.</a:t>
            </a:r>
            <a:endParaRPr/>
          </a:p>
        </p:txBody>
      </p:sp>
      <p:sp>
        <p:nvSpPr>
          <p:cNvPr id="118" name="Google Shape;118;p1"/>
          <p:cNvSpPr/>
          <p:nvPr/>
        </p:nvSpPr>
        <p:spPr>
          <a:xfrm>
            <a:off x="399960" y="253296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OBJECT</a:t>
            </a:r>
            <a:endParaRPr/>
          </a:p>
        </p:txBody>
      </p:sp>
      <p:sp>
        <p:nvSpPr>
          <p:cNvPr id="119" name="Google Shape;119;p1"/>
          <p:cNvSpPr/>
          <p:nvPr/>
        </p:nvSpPr>
        <p:spPr>
          <a:xfrm>
            <a:off x="384840" y="2702880"/>
            <a:ext cx="2278800" cy="488160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0" marR="0" rtl="0" algn="just">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 primary objective of the common core of the 4 specialities of social psychology is to offer students the </a:t>
            </a:r>
            <a:r>
              <a:rPr b="0" i="0" lang="fr-FR" sz="750" u="none" cap="none" strike="noStrike">
                <a:solidFill>
                  <a:schemeClr val="dk1"/>
                </a:solidFill>
                <a:latin typeface="Tahoma"/>
                <a:ea typeface="Tahoma"/>
                <a:cs typeface="Tahoma"/>
                <a:sym typeface="Tahoma"/>
              </a:rPr>
              <a:t>possibility of reorientation </a:t>
            </a:r>
            <a:r>
              <a:rPr b="0" i="0" lang="fr-FR" sz="750" u="none" cap="none" strike="noStrike">
                <a:solidFill>
                  <a:srgbClr val="000000"/>
                </a:solidFill>
                <a:latin typeface="Tahoma"/>
                <a:ea typeface="Tahoma"/>
                <a:cs typeface="Tahoma"/>
                <a:sym typeface="Tahoma"/>
              </a:rPr>
              <a:t>in M2, in one of the four specialities of social psychology (work and organizational psychology, social psychology of health, environmental social psychology (the latter taking place in Nîmes). A bridge also exists between the master’s degree in work and organizational psychology and the master’s degree in human resources, however the latter does not </a:t>
            </a:r>
            <a:r>
              <a:rPr b="0" i="0" lang="fr-FR" sz="750" u="none" cap="none" strike="noStrike">
                <a:solidFill>
                  <a:schemeClr val="dk1"/>
                </a:solidFill>
                <a:latin typeface="Tahoma"/>
                <a:ea typeface="Tahoma"/>
                <a:cs typeface="Tahoma"/>
                <a:sym typeface="Tahoma"/>
              </a:rPr>
              <a:t>grant the title </a:t>
            </a:r>
            <a:r>
              <a:rPr b="0" i="0" lang="fr-FR" sz="750" u="none" cap="none" strike="noStrike">
                <a:solidFill>
                  <a:srgbClr val="000000"/>
                </a:solidFill>
                <a:latin typeface="Tahoma"/>
                <a:ea typeface="Tahoma"/>
                <a:cs typeface="Tahoma"/>
                <a:sym typeface="Tahoma"/>
              </a:rPr>
              <a:t>of psychologist.  </a:t>
            </a:r>
            <a:endParaRPr/>
          </a:p>
          <a:p>
            <a:pPr indent="0" lvl="0" marL="0" marR="0" rtl="0" algn="just">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 first year of this master’s degree represents a common knowledge base focused on social psychology in theorical terms (models of social psychology in terms of representations, engagement, cognitions, emotions and motivations and their recent developments) and methodological (survey ; interview ; action research ; experimentation ; analysis of qualitative and quantitative data).  </a:t>
            </a:r>
            <a:endParaRPr/>
          </a:p>
          <a:p>
            <a:pPr indent="0" lvl="0" marL="12600" marR="11520" rtl="0" algn="l">
              <a:lnSpc>
                <a:spcPct val="102000"/>
              </a:lnSpc>
              <a:spcBef>
                <a:spcPts val="91"/>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a:p>
            <a:pPr indent="0" lvl="0" marL="12600" marR="11520" rtl="0" algn="l">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2 :</a:t>
            </a:r>
            <a:endParaRPr/>
          </a:p>
          <a:p>
            <a:pPr indent="0" lvl="0" marL="0" marR="11520" rtl="0" algn="just">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1/ To train multi-skilled occupational psychologists in the practice of their profession, that is to say psychologists capable of taking charge of a  wide  range of missions in the five major fields of occupational psychology :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Recruiting, selection and evaluation of individuals ;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Formation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Insertion, professional mobility and personalised assessments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Health and security at work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Working conditions, work organization and ergonomics </a:t>
            </a:r>
            <a:endParaRPr/>
          </a:p>
          <a:p>
            <a:pPr indent="-47625" lvl="0" marL="0" marR="11520" rtl="0" algn="just">
              <a:lnSpc>
                <a:spcPct val="100000"/>
              </a:lnSpc>
              <a:spcBef>
                <a:spcPts val="2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Management of people and teams, internal communication and organisational development </a:t>
            </a:r>
            <a:endParaRPr/>
          </a:p>
          <a:p>
            <a:pPr indent="0" lvl="0" marL="12600" marR="5040" rtl="0" algn="just">
              <a:lnSpc>
                <a:spcPct val="102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t>
            </a:r>
            <a:endParaRPr/>
          </a:p>
        </p:txBody>
      </p:sp>
      <p:sp>
        <p:nvSpPr>
          <p:cNvPr id="120" name="Google Shape;120;p1"/>
          <p:cNvSpPr/>
          <p:nvPr/>
        </p:nvSpPr>
        <p:spPr>
          <a:xfrm>
            <a:off x="2725560" y="2532240"/>
            <a:ext cx="2270880" cy="17265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0" lvl="0" marL="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2/ To train occupational psychologists capable of initiating and developing a </a:t>
            </a:r>
            <a:r>
              <a:rPr b="0" i="0" lang="fr-FR" sz="750" u="none" cap="none" strike="noStrike">
                <a:solidFill>
                  <a:srgbClr val="009900"/>
                </a:solidFill>
                <a:latin typeface="Tahoma"/>
                <a:ea typeface="Tahoma"/>
                <a:cs typeface="Tahoma"/>
                <a:sym typeface="Tahoma"/>
              </a:rPr>
              <a:t>research</a:t>
            </a:r>
            <a:r>
              <a:rPr b="0" i="0" lang="fr-FR" sz="750" u="none" cap="none" strike="noStrike">
                <a:solidFill>
                  <a:srgbClr val="000000"/>
                </a:solidFill>
                <a:latin typeface="Tahoma"/>
                <a:ea typeface="Tahoma"/>
                <a:cs typeface="Tahoma"/>
                <a:sym typeface="Tahoma"/>
              </a:rPr>
              <a:t> project</a:t>
            </a:r>
            <a:r>
              <a:rPr b="0" i="0" lang="fr-FR" sz="750" u="none" cap="none" strike="noStrike">
                <a:solidFill>
                  <a:srgbClr val="009900"/>
                </a:solidFill>
                <a:latin typeface="Tahoma"/>
                <a:ea typeface="Tahoma"/>
                <a:cs typeface="Tahoma"/>
                <a:sym typeface="Tahoma"/>
              </a:rPr>
              <a:t> whether </a:t>
            </a:r>
            <a:r>
              <a:rPr b="0" i="0" lang="fr-FR" sz="750" u="none" cap="none" strike="noStrike">
                <a:solidFill>
                  <a:srgbClr val="000000"/>
                </a:solidFill>
                <a:latin typeface="Tahoma"/>
                <a:ea typeface="Tahoma"/>
                <a:cs typeface="Tahoma"/>
                <a:sym typeface="Tahoma"/>
              </a:rPr>
              <a:t> it be basic research, applied research or development research in various fields including the following two areas :  </a:t>
            </a:r>
            <a:endParaRPr/>
          </a:p>
          <a:p>
            <a:pPr indent="-47625" lvl="0" marL="0" marR="0" rtl="0" algn="l">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Evaluation and prevention of occupational risks : risks at the level of individuals (psychosocial risks, accidents, illness, fatigue, burnout, suffering at work) and risks to work systems (errors, breakdowns, industrial accidents...) ; </a:t>
            </a:r>
            <a:endParaRPr/>
          </a:p>
          <a:p>
            <a:pPr indent="-47625" lvl="0" marL="0" marR="0" rtl="0" algn="l">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Analysis and understanding of organizational change processes </a:t>
            </a:r>
            <a:endParaRPr/>
          </a:p>
        </p:txBody>
      </p:sp>
      <p:sp>
        <p:nvSpPr>
          <p:cNvPr id="121" name="Google Shape;121;p1"/>
          <p:cNvSpPr/>
          <p:nvPr/>
        </p:nvSpPr>
        <p:spPr>
          <a:xfrm>
            <a:off x="2728800" y="421992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TARGETED COMPTENCES</a:t>
            </a:r>
            <a:endParaRPr/>
          </a:p>
        </p:txBody>
      </p:sp>
      <p:sp>
        <p:nvSpPr>
          <p:cNvPr id="122" name="Google Shape;122;p1"/>
          <p:cNvSpPr/>
          <p:nvPr/>
        </p:nvSpPr>
        <p:spPr>
          <a:xfrm>
            <a:off x="2716200" y="4382280"/>
            <a:ext cx="2280600" cy="3069264"/>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0" marR="0" rtl="0" algn="just">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To be able to build intervention projects from the analysis of the demand to the evaluation of the action.  </a:t>
            </a:r>
            <a:endParaRPr/>
          </a:p>
          <a:p>
            <a:pPr indent="0" lvl="0" marL="0" marR="0" rtl="0" algn="just">
              <a:lnSpc>
                <a:spcPct val="100000"/>
              </a:lnSpc>
              <a:spcBef>
                <a:spcPts val="91"/>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Analysis of the demand </a:t>
            </a:r>
            <a:r>
              <a:rPr b="0" i="0" lang="fr-FR" sz="750" u="none" cap="none" strike="noStrike">
                <a:solidFill>
                  <a:srgbClr val="000000"/>
                </a:solidFill>
                <a:latin typeface="Tahoma"/>
                <a:ea typeface="Tahoma"/>
                <a:cs typeface="Tahoma"/>
                <a:sym typeface="Tahoma"/>
              </a:rPr>
              <a:t>: to be able to provoke a reflection about the request (s) for intervention with the interlocutors involved.   </a:t>
            </a:r>
            <a:r>
              <a:rPr b="1" i="0" lang="fr-FR" sz="750" u="none" cap="none" strike="noStrike">
                <a:solidFill>
                  <a:srgbClr val="000000"/>
                </a:solidFill>
                <a:latin typeface="Tahoma"/>
                <a:ea typeface="Tahoma"/>
                <a:cs typeface="Tahoma"/>
                <a:sym typeface="Tahoma"/>
              </a:rPr>
              <a:t>Diagnosis and intervention proposals</a:t>
            </a:r>
            <a:r>
              <a:rPr b="0" i="0" lang="fr-FR" sz="750" u="none" cap="none" strike="noStrike">
                <a:solidFill>
                  <a:srgbClr val="000000"/>
                </a:solidFill>
                <a:latin typeface="Tahoma"/>
                <a:ea typeface="Tahoma"/>
                <a:cs typeface="Tahoma"/>
                <a:sym typeface="Tahoma"/>
              </a:rPr>
              <a:t> : to be able to establish a diagnosis to elaborate intervention proposals, to preserve, to organize and to plan the intervention with the person(s) and the group(s) and concerned organization(s), to obtain an adhesion, a contractualization(s) (alliance).   Psychological and psychosociological interventions : to be able to take charge of or accompany an individual and/or organizational change.  </a:t>
            </a:r>
            <a:endParaRPr/>
          </a:p>
          <a:p>
            <a:pPr indent="0" lvl="0" marL="0" marR="0" rtl="0" algn="just">
              <a:lnSpc>
                <a:spcPct val="100000"/>
              </a:lnSpc>
              <a:spcBef>
                <a:spcPts val="91"/>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Professional positioning in a multidisciplinary team or network </a:t>
            </a:r>
            <a:r>
              <a:rPr b="0" i="0" lang="fr-FR" sz="750" u="none" cap="none" strike="noStrike">
                <a:solidFill>
                  <a:srgbClr val="000000"/>
                </a:solidFill>
                <a:latin typeface="Tahoma"/>
                <a:ea typeface="Tahoma"/>
                <a:cs typeface="Tahoma"/>
                <a:sym typeface="Tahoma"/>
              </a:rPr>
              <a:t>: to know how to keep a reflexive position aiming at an analysis of the implication and an autonomy in relation to the problem(s) to be treated </a:t>
            </a:r>
            <a:r>
              <a:rPr b="0" i="0" lang="fr-FR" sz="750" u="none" cap="none" strike="noStrike">
                <a:solidFill>
                  <a:schemeClr val="dk1"/>
                </a:solidFill>
                <a:latin typeface="Tahoma"/>
                <a:ea typeface="Tahoma"/>
                <a:cs typeface="Tahoma"/>
                <a:sym typeface="Tahoma"/>
              </a:rPr>
              <a:t>and in relation </a:t>
            </a:r>
            <a:r>
              <a:rPr b="0" i="0" lang="fr-FR" sz="750" u="none" cap="none" strike="noStrike">
                <a:solidFill>
                  <a:srgbClr val="000000"/>
                </a:solidFill>
                <a:latin typeface="Tahoma"/>
                <a:ea typeface="Tahoma"/>
                <a:cs typeface="Tahoma"/>
                <a:sym typeface="Tahoma"/>
              </a:rPr>
              <a:t>to the consulted persons, to refer its practice to the code of deontology of the psychologists and to the ethics of the profession.  </a:t>
            </a:r>
            <a:endParaRPr/>
          </a:p>
        </p:txBody>
      </p:sp>
      <p:grpSp>
        <p:nvGrpSpPr>
          <p:cNvPr id="123" name="Google Shape;123;p1"/>
          <p:cNvGrpSpPr/>
          <p:nvPr/>
        </p:nvGrpSpPr>
        <p:grpSpPr>
          <a:xfrm>
            <a:off x="5345280" y="720"/>
            <a:ext cx="4763878" cy="798120"/>
            <a:chOff x="5345280" y="720"/>
            <a:chExt cx="4763878" cy="798120"/>
          </a:xfrm>
        </p:grpSpPr>
        <p:sp>
          <p:nvSpPr>
            <p:cNvPr id="124" name="Google Shape;124;p1"/>
            <p:cNvSpPr/>
            <p:nvPr/>
          </p:nvSpPr>
          <p:spPr>
            <a:xfrm>
              <a:off x="5345280" y="189360"/>
              <a:ext cx="775080" cy="270000"/>
            </a:xfrm>
            <a:custGeom>
              <a:rect b="b" l="l" r="r" t="t"/>
              <a:pathLst>
                <a:path extrusionOk="0" h="270509" w="775335">
                  <a:moveTo>
                    <a:pt x="774855" y="0"/>
                  </a:moveTo>
                  <a:lnTo>
                    <a:pt x="703026" y="15263"/>
                  </a:lnTo>
                  <a:lnTo>
                    <a:pt x="597976" y="42199"/>
                  </a:lnTo>
                  <a:lnTo>
                    <a:pt x="529738" y="61952"/>
                  </a:lnTo>
                  <a:lnTo>
                    <a:pt x="429178" y="94275"/>
                  </a:lnTo>
                  <a:lnTo>
                    <a:pt x="396855" y="106845"/>
                  </a:lnTo>
                  <a:lnTo>
                    <a:pt x="364532" y="118517"/>
                  </a:lnTo>
                  <a:lnTo>
                    <a:pt x="300783" y="144555"/>
                  </a:lnTo>
                  <a:lnTo>
                    <a:pt x="239729" y="171491"/>
                  </a:lnTo>
                  <a:lnTo>
                    <a:pt x="180470" y="200223"/>
                  </a:lnTo>
                  <a:lnTo>
                    <a:pt x="122109" y="230750"/>
                  </a:lnTo>
                  <a:lnTo>
                    <a:pt x="0" y="270256"/>
                  </a:lnTo>
                  <a:lnTo>
                    <a:pt x="641073" y="270256"/>
                  </a:lnTo>
                  <a:lnTo>
                    <a:pt x="643767" y="261277"/>
                  </a:lnTo>
                  <a:lnTo>
                    <a:pt x="652745" y="241524"/>
                  </a:lnTo>
                  <a:lnTo>
                    <a:pt x="661724" y="218180"/>
                  </a:lnTo>
                  <a:lnTo>
                    <a:pt x="672498" y="193040"/>
                  </a:lnTo>
                  <a:lnTo>
                    <a:pt x="685068" y="166104"/>
                  </a:lnTo>
                  <a:lnTo>
                    <a:pt x="691353" y="151738"/>
                  </a:lnTo>
                  <a:lnTo>
                    <a:pt x="698536" y="138270"/>
                  </a:lnTo>
                  <a:lnTo>
                    <a:pt x="712902" y="107743"/>
                  </a:lnTo>
                  <a:lnTo>
                    <a:pt x="737144" y="61952"/>
                  </a:lnTo>
                  <a:lnTo>
                    <a:pt x="746123" y="46688"/>
                  </a:lnTo>
                  <a:lnTo>
                    <a:pt x="755102" y="30527"/>
                  </a:lnTo>
                  <a:lnTo>
                    <a:pt x="774855"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5" name="Google Shape;125;p1"/>
            <p:cNvSpPr/>
            <p:nvPr/>
          </p:nvSpPr>
          <p:spPr>
            <a:xfrm>
              <a:off x="6120720" y="1080"/>
              <a:ext cx="3988080" cy="457920"/>
            </a:xfrm>
            <a:custGeom>
              <a:rect b="b" l="l" r="r" t="t"/>
              <a:pathLst>
                <a:path extrusionOk="0" h="458470" w="3988434">
                  <a:moveTo>
                    <a:pt x="3988295" y="457898"/>
                  </a:moveTo>
                  <a:lnTo>
                    <a:pt x="3973030" y="415709"/>
                  </a:lnTo>
                  <a:lnTo>
                    <a:pt x="3959568" y="376199"/>
                  </a:lnTo>
                  <a:lnTo>
                    <a:pt x="3946995" y="341185"/>
                  </a:lnTo>
                  <a:lnTo>
                    <a:pt x="3935323" y="309753"/>
                  </a:lnTo>
                  <a:lnTo>
                    <a:pt x="3924554" y="281927"/>
                  </a:lnTo>
                  <a:lnTo>
                    <a:pt x="3914673" y="255879"/>
                  </a:lnTo>
                  <a:lnTo>
                    <a:pt x="3894023" y="211886"/>
                  </a:lnTo>
                  <a:lnTo>
                    <a:pt x="3872471" y="175082"/>
                  </a:lnTo>
                  <a:lnTo>
                    <a:pt x="3848227" y="142760"/>
                  </a:lnTo>
                  <a:lnTo>
                    <a:pt x="3832072" y="123901"/>
                  </a:lnTo>
                  <a:lnTo>
                    <a:pt x="3820401" y="111328"/>
                  </a:lnTo>
                  <a:lnTo>
                    <a:pt x="3803345" y="95173"/>
                  </a:lnTo>
                  <a:lnTo>
                    <a:pt x="3764737" y="61950"/>
                  </a:lnTo>
                  <a:lnTo>
                    <a:pt x="3741382" y="43091"/>
                  </a:lnTo>
                  <a:lnTo>
                    <a:pt x="3716248" y="22440"/>
                  </a:lnTo>
                  <a:lnTo>
                    <a:pt x="3688410" y="0"/>
                  </a:lnTo>
                  <a:lnTo>
                    <a:pt x="168795" y="0"/>
                  </a:lnTo>
                  <a:lnTo>
                    <a:pt x="111328" y="47586"/>
                  </a:lnTo>
                  <a:lnTo>
                    <a:pt x="85293" y="74523"/>
                  </a:lnTo>
                  <a:lnTo>
                    <a:pt x="76314" y="84391"/>
                  </a:lnTo>
                  <a:lnTo>
                    <a:pt x="68237" y="93370"/>
                  </a:lnTo>
                  <a:lnTo>
                    <a:pt x="60147" y="104152"/>
                  </a:lnTo>
                  <a:lnTo>
                    <a:pt x="43992" y="123901"/>
                  </a:lnTo>
                  <a:lnTo>
                    <a:pt x="35915" y="134670"/>
                  </a:lnTo>
                  <a:lnTo>
                    <a:pt x="28727" y="144551"/>
                  </a:lnTo>
                  <a:lnTo>
                    <a:pt x="20650" y="155321"/>
                  </a:lnTo>
                  <a:lnTo>
                    <a:pt x="6273" y="176872"/>
                  </a:lnTo>
                  <a:lnTo>
                    <a:pt x="0" y="187642"/>
                  </a:lnTo>
                  <a:lnTo>
                    <a:pt x="100558" y="168795"/>
                  </a:lnTo>
                  <a:lnTo>
                    <a:pt x="203809" y="153530"/>
                  </a:lnTo>
                  <a:lnTo>
                    <a:pt x="308864" y="140957"/>
                  </a:lnTo>
                  <a:lnTo>
                    <a:pt x="414807" y="131978"/>
                  </a:lnTo>
                  <a:lnTo>
                    <a:pt x="521652" y="125691"/>
                  </a:lnTo>
                  <a:lnTo>
                    <a:pt x="629399" y="123901"/>
                  </a:lnTo>
                  <a:lnTo>
                    <a:pt x="737146" y="124802"/>
                  </a:lnTo>
                  <a:lnTo>
                    <a:pt x="844880" y="129286"/>
                  </a:lnTo>
                  <a:lnTo>
                    <a:pt x="952627" y="137363"/>
                  </a:lnTo>
                  <a:lnTo>
                    <a:pt x="1060373" y="149034"/>
                  </a:lnTo>
                  <a:lnTo>
                    <a:pt x="1167218" y="164299"/>
                  </a:lnTo>
                  <a:lnTo>
                    <a:pt x="1273162" y="182257"/>
                  </a:lnTo>
                  <a:lnTo>
                    <a:pt x="1377315" y="204711"/>
                  </a:lnTo>
                  <a:lnTo>
                    <a:pt x="1480566" y="229844"/>
                  </a:lnTo>
                  <a:lnTo>
                    <a:pt x="1582026" y="258584"/>
                  </a:lnTo>
                  <a:lnTo>
                    <a:pt x="1681695" y="291795"/>
                  </a:lnTo>
                  <a:lnTo>
                    <a:pt x="1778660" y="327710"/>
                  </a:lnTo>
                  <a:lnTo>
                    <a:pt x="1872932" y="367220"/>
                  </a:lnTo>
                  <a:lnTo>
                    <a:pt x="1964512" y="411213"/>
                  </a:lnTo>
                  <a:lnTo>
                    <a:pt x="2052510" y="457898"/>
                  </a:lnTo>
                  <a:lnTo>
                    <a:pt x="3988295" y="457898"/>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6" name="Google Shape;126;p1"/>
            <p:cNvSpPr/>
            <p:nvPr/>
          </p:nvSpPr>
          <p:spPr>
            <a:xfrm>
              <a:off x="5345280" y="1800"/>
              <a:ext cx="944640" cy="488880"/>
            </a:xfrm>
            <a:custGeom>
              <a:rect b="b" l="l" r="r" t="t"/>
              <a:pathLst>
                <a:path extrusionOk="0" h="489584" w="944879">
                  <a:moveTo>
                    <a:pt x="944551" y="0"/>
                  </a:moveTo>
                  <a:lnTo>
                    <a:pt x="0" y="0"/>
                  </a:lnTo>
                  <a:lnTo>
                    <a:pt x="0" y="489334"/>
                  </a:lnTo>
                  <a:lnTo>
                    <a:pt x="33220" y="469581"/>
                  </a:lnTo>
                  <a:lnTo>
                    <a:pt x="65543" y="449828"/>
                  </a:lnTo>
                  <a:lnTo>
                    <a:pt x="98764" y="430973"/>
                  </a:lnTo>
                  <a:lnTo>
                    <a:pt x="167002" y="395059"/>
                  </a:lnTo>
                  <a:lnTo>
                    <a:pt x="237035" y="360940"/>
                  </a:lnTo>
                  <a:lnTo>
                    <a:pt x="273847" y="343881"/>
                  </a:lnTo>
                  <a:lnTo>
                    <a:pt x="309762" y="328617"/>
                  </a:lnTo>
                  <a:lnTo>
                    <a:pt x="386080" y="298090"/>
                  </a:lnTo>
                  <a:lnTo>
                    <a:pt x="465092" y="269358"/>
                  </a:lnTo>
                  <a:lnTo>
                    <a:pt x="506394" y="256788"/>
                  </a:lnTo>
                  <a:lnTo>
                    <a:pt x="548593" y="243320"/>
                  </a:lnTo>
                  <a:lnTo>
                    <a:pt x="591691" y="231648"/>
                  </a:lnTo>
                  <a:lnTo>
                    <a:pt x="635686" y="219078"/>
                  </a:lnTo>
                  <a:lnTo>
                    <a:pt x="727268" y="197529"/>
                  </a:lnTo>
                  <a:lnTo>
                    <a:pt x="774855" y="187653"/>
                  </a:lnTo>
                  <a:lnTo>
                    <a:pt x="782038" y="175981"/>
                  </a:lnTo>
                  <a:lnTo>
                    <a:pt x="789220" y="165206"/>
                  </a:lnTo>
                  <a:lnTo>
                    <a:pt x="796403" y="155330"/>
                  </a:lnTo>
                  <a:lnTo>
                    <a:pt x="803586" y="144555"/>
                  </a:lnTo>
                  <a:lnTo>
                    <a:pt x="811667" y="133781"/>
                  </a:lnTo>
                  <a:lnTo>
                    <a:pt x="818850" y="123904"/>
                  </a:lnTo>
                  <a:lnTo>
                    <a:pt x="826931" y="113130"/>
                  </a:lnTo>
                  <a:lnTo>
                    <a:pt x="843092" y="93377"/>
                  </a:lnTo>
                  <a:lnTo>
                    <a:pt x="852071" y="83501"/>
                  </a:lnTo>
                  <a:lnTo>
                    <a:pt x="860152" y="73624"/>
                  </a:lnTo>
                  <a:lnTo>
                    <a:pt x="887087" y="46688"/>
                  </a:lnTo>
                  <a:lnTo>
                    <a:pt x="905045" y="30527"/>
                  </a:lnTo>
                  <a:lnTo>
                    <a:pt x="914921" y="22446"/>
                  </a:lnTo>
                  <a:lnTo>
                    <a:pt x="923900" y="14365"/>
                  </a:lnTo>
                  <a:lnTo>
                    <a:pt x="933776" y="7182"/>
                  </a:lnTo>
                  <a:lnTo>
                    <a:pt x="94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7" name="Google Shape;127;p1"/>
            <p:cNvSpPr/>
            <p:nvPr/>
          </p:nvSpPr>
          <p:spPr>
            <a:xfrm>
              <a:off x="8196839" y="720"/>
              <a:ext cx="1912319" cy="457920"/>
            </a:xfrm>
            <a:custGeom>
              <a:rect b="b" l="l" r="r" t="t"/>
              <a:pathLst>
                <a:path extrusionOk="0" h="458470" w="1912620">
                  <a:moveTo>
                    <a:pt x="1612560" y="0"/>
                  </a:moveTo>
                  <a:lnTo>
                    <a:pt x="233444" y="0"/>
                  </a:lnTo>
                  <a:lnTo>
                    <a:pt x="228057" y="32323"/>
                  </a:lnTo>
                  <a:lnTo>
                    <a:pt x="220874" y="64646"/>
                  </a:lnTo>
                  <a:lnTo>
                    <a:pt x="202019" y="127496"/>
                  </a:lnTo>
                  <a:lnTo>
                    <a:pt x="163410" y="217282"/>
                  </a:lnTo>
                  <a:lnTo>
                    <a:pt x="133781" y="272052"/>
                  </a:lnTo>
                  <a:lnTo>
                    <a:pt x="103254" y="321434"/>
                  </a:lnTo>
                  <a:lnTo>
                    <a:pt x="87990" y="343881"/>
                  </a:lnTo>
                  <a:lnTo>
                    <a:pt x="73624" y="365429"/>
                  </a:lnTo>
                  <a:lnTo>
                    <a:pt x="59258" y="385182"/>
                  </a:lnTo>
                  <a:lnTo>
                    <a:pt x="45790" y="402242"/>
                  </a:lnTo>
                  <a:lnTo>
                    <a:pt x="34118" y="418403"/>
                  </a:lnTo>
                  <a:lnTo>
                    <a:pt x="22446" y="431871"/>
                  </a:lnTo>
                  <a:lnTo>
                    <a:pt x="13467" y="442646"/>
                  </a:lnTo>
                  <a:lnTo>
                    <a:pt x="5387" y="451624"/>
                  </a:lnTo>
                  <a:lnTo>
                    <a:pt x="0" y="457909"/>
                  </a:lnTo>
                  <a:lnTo>
                    <a:pt x="1912446" y="457909"/>
                  </a:lnTo>
                  <a:lnTo>
                    <a:pt x="1897182" y="415710"/>
                  </a:lnTo>
                  <a:lnTo>
                    <a:pt x="1883715" y="376204"/>
                  </a:lnTo>
                  <a:lnTo>
                    <a:pt x="1859472" y="309762"/>
                  </a:lnTo>
                  <a:lnTo>
                    <a:pt x="1837924" y="255890"/>
                  </a:lnTo>
                  <a:lnTo>
                    <a:pt x="1818171" y="211895"/>
                  </a:lnTo>
                  <a:lnTo>
                    <a:pt x="1796622" y="175083"/>
                  </a:lnTo>
                  <a:lnTo>
                    <a:pt x="1772380" y="142760"/>
                  </a:lnTo>
                  <a:lnTo>
                    <a:pt x="1743648" y="111334"/>
                  </a:lnTo>
                  <a:lnTo>
                    <a:pt x="1708631" y="79011"/>
                  </a:lnTo>
                  <a:lnTo>
                    <a:pt x="1687981" y="61952"/>
                  </a:lnTo>
                  <a:lnTo>
                    <a:pt x="1665534" y="43097"/>
                  </a:lnTo>
                  <a:lnTo>
                    <a:pt x="1640394" y="22446"/>
                  </a:lnTo>
                  <a:lnTo>
                    <a:pt x="1612560"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8" name="Google Shape;128;p1"/>
            <p:cNvSpPr/>
            <p:nvPr/>
          </p:nvSpPr>
          <p:spPr>
            <a:xfrm>
              <a:off x="6120720" y="111240"/>
              <a:ext cx="1436400" cy="378360"/>
            </a:xfrm>
            <a:custGeom>
              <a:rect b="b" l="l" r="r" t="t"/>
              <a:pathLst>
                <a:path extrusionOk="0" h="21600" w="21600">
                  <a:moveTo>
                    <a:pt x="0" y="0"/>
                  </a:moveTo>
                  <a:lnTo>
                    <a:pt x="21600" y="0"/>
                  </a:lnTo>
                  <a:lnTo>
                    <a:pt x="21600" y="21600"/>
                  </a:lnTo>
                  <a:lnTo>
                    <a:pt x="0" y="21600"/>
                  </a:lnTo>
                  <a:lnTo>
                    <a:pt x="0" y="0"/>
                  </a:lnTo>
                  <a:close/>
                </a:path>
              </a:pathLst>
            </a:cu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9" name="Google Shape;129;p1"/>
            <p:cNvSpPr/>
            <p:nvPr/>
          </p:nvSpPr>
          <p:spPr>
            <a:xfrm>
              <a:off x="6872400" y="520560"/>
              <a:ext cx="27000" cy="278280"/>
            </a:xfrm>
            <a:custGeom>
              <a:rect b="b" l="l" r="r" t="t"/>
              <a:pathLst>
                <a:path extrusionOk="0" h="278765" w="27304">
                  <a:moveTo>
                    <a:pt x="26935" y="0"/>
                  </a:moveTo>
                  <a:lnTo>
                    <a:pt x="0" y="0"/>
                  </a:lnTo>
                  <a:lnTo>
                    <a:pt x="0" y="278337"/>
                  </a:lnTo>
                  <a:lnTo>
                    <a:pt x="26935" y="278337"/>
                  </a:lnTo>
                  <a:lnTo>
                    <a:pt x="26935" y="0"/>
                  </a:lnTo>
                  <a:close/>
                </a:path>
              </a:pathLst>
            </a:custGeom>
            <a:solidFill>
              <a:srgbClr val="FFB81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30" name="Google Shape;130;p1"/>
          <p:cNvSpPr/>
          <p:nvPr/>
        </p:nvSpPr>
        <p:spPr>
          <a:xfrm>
            <a:off x="5715000" y="1087200"/>
            <a:ext cx="2278800" cy="4537828"/>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To train polyvalent occupational psychologists in the exercise of their profession, that is to say psychologists capable of responding to the requests emanating from the various socio-economic actors (companies, public services, integration organisations, associations...) and taking charge of a wide range of missions in the five major fields of occupational psychology :  </a:t>
            </a:r>
            <a:endParaRPr/>
          </a:p>
          <a:p>
            <a:pPr indent="-47625" lvl="0" marL="0" marR="0" rtl="0" algn="just">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Recruiting, selection and evaluation of individuals ; </a:t>
            </a:r>
            <a:endParaRPr/>
          </a:p>
          <a:p>
            <a:pPr indent="-47625" lvl="0" marL="0" marR="0" rtl="0" algn="just">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Formation (needs analysis, design, animation, evaluation...) ; </a:t>
            </a:r>
            <a:endParaRPr/>
          </a:p>
          <a:p>
            <a:pPr indent="-47625" lvl="0" marL="0" marR="0" rtl="0" algn="just">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Insertion, professional mobility and personnalised assessments ;  </a:t>
            </a:r>
            <a:endParaRPr/>
          </a:p>
          <a:p>
            <a:pPr indent="-47625" lvl="0" marL="0" marR="0" rtl="0" algn="just">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Health and security at work (stress, psychosocial risks...), working conditions, work organisation and ergonomics (audits, diagnostics, analysis and risks...) ;  </a:t>
            </a:r>
            <a:endParaRPr/>
          </a:p>
          <a:p>
            <a:pPr indent="-47625" lvl="0" marL="0" marR="0" rtl="0" algn="just">
              <a:lnSpc>
                <a:spcPct val="100000"/>
              </a:lnSpc>
              <a:spcBef>
                <a:spcPts val="0"/>
              </a:spcBef>
              <a:spcAft>
                <a:spcPts val="0"/>
              </a:spcAft>
              <a:buClr>
                <a:srgbClr val="000000"/>
              </a:buClr>
              <a:buSzPts val="750"/>
              <a:buFont typeface="Noto Sans Symbols"/>
              <a:buChar char="∙"/>
            </a:pPr>
            <a:r>
              <a:rPr b="0" i="0" lang="fr-FR" sz="750" u="none" cap="none" strike="noStrike">
                <a:solidFill>
                  <a:srgbClr val="000000"/>
                </a:solidFill>
                <a:latin typeface="Tahoma"/>
                <a:ea typeface="Tahoma"/>
                <a:cs typeface="Tahoma"/>
                <a:sym typeface="Tahoma"/>
              </a:rPr>
              <a:t>Management of people and teams, internal communication and organizational development.  </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 </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In addition to this objective of professionalization, the diploma also aims at a training in research in occupational psychology, </a:t>
            </a:r>
            <a:r>
              <a:rPr b="0" i="0" lang="fr-FR" sz="750" u="none" cap="none" strike="noStrike">
                <a:solidFill>
                  <a:schemeClr val="dk1"/>
                </a:solidFill>
                <a:latin typeface="Tahoma"/>
                <a:ea typeface="Tahoma"/>
                <a:cs typeface="Tahoma"/>
                <a:sym typeface="Tahoma"/>
              </a:rPr>
              <a:t>that is</a:t>
            </a:r>
            <a:r>
              <a:rPr b="0" i="0" lang="fr-FR" sz="750" u="none" cap="none" strike="noStrike">
                <a:solidFill>
                  <a:srgbClr val="009900"/>
                </a:solidFill>
                <a:latin typeface="Tahoma"/>
                <a:ea typeface="Tahoma"/>
                <a:cs typeface="Tahoma"/>
                <a:sym typeface="Tahoma"/>
              </a:rPr>
              <a:t>,</a:t>
            </a:r>
            <a:r>
              <a:rPr b="0" i="0" lang="fr-FR" sz="750" u="none" cap="none" strike="noStrike">
                <a:solidFill>
                  <a:srgbClr val="000000"/>
                </a:solidFill>
                <a:latin typeface="Tahoma"/>
                <a:ea typeface="Tahoma"/>
                <a:cs typeface="Tahoma"/>
                <a:sym typeface="Tahoma"/>
              </a:rPr>
              <a:t> to train occupational psychologists capable of initiating and developing a research project, whether it be '' acts of basic research, applied research or development research in various fields, including the following two priority areas :  </a:t>
            </a:r>
            <a:endParaRPr/>
          </a:p>
          <a:p>
            <a:pPr indent="0" lvl="0" marL="0" marR="0" rtl="0" algn="just">
              <a:lnSpc>
                <a:spcPct val="100000"/>
              </a:lnSpc>
              <a:spcBef>
                <a:spcPts val="0"/>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a:p>
            <a:pPr indent="-47625" lvl="0" marL="0" marR="0" rtl="0" algn="just">
              <a:lnSpc>
                <a:spcPct val="100000"/>
              </a:lnSpc>
              <a:spcBef>
                <a:spcPts val="0"/>
              </a:spcBef>
              <a:spcAft>
                <a:spcPts val="0"/>
              </a:spcAft>
              <a:buClr>
                <a:srgbClr val="202124"/>
              </a:buClr>
              <a:buSzPts val="750"/>
              <a:buFont typeface="Noto Sans Symbols"/>
              <a:buChar char="∙"/>
            </a:pPr>
            <a:r>
              <a:rPr b="0" i="0" lang="fr-FR" sz="750" u="none" cap="none" strike="noStrike">
                <a:solidFill>
                  <a:srgbClr val="000000"/>
                </a:solidFill>
                <a:latin typeface="Tahoma"/>
                <a:ea typeface="Tahoma"/>
                <a:cs typeface="Tahoma"/>
                <a:sym typeface="Tahoma"/>
              </a:rPr>
              <a:t>assessment and prevention of occupational risks : risks at the level of individuals (psychosocial risks, accidents, illness, stress, fatigue, burnout, suffering at work ...) and risk at the level of work systems (errors, breakdowns, industrial accidents ...); analysis and understanding of organizational change processes. </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 </a:t>
            </a:r>
            <a:endParaRPr/>
          </a:p>
        </p:txBody>
      </p:sp>
      <p:sp>
        <p:nvSpPr>
          <p:cNvPr id="131" name="Google Shape;131;p1"/>
          <p:cNvSpPr/>
          <p:nvPr/>
        </p:nvSpPr>
        <p:spPr>
          <a:xfrm>
            <a:off x="5715000" y="582300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REGISTRATION DETAILS</a:t>
            </a:r>
            <a:endParaRPr/>
          </a:p>
        </p:txBody>
      </p:sp>
      <p:sp>
        <p:nvSpPr>
          <p:cNvPr id="132" name="Google Shape;132;p1"/>
          <p:cNvSpPr/>
          <p:nvPr/>
        </p:nvSpPr>
        <p:spPr>
          <a:xfrm>
            <a:off x="5715000" y="5989680"/>
            <a:ext cx="2258280" cy="23832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0" lvl="0" marL="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Annual registration in July preceding the start of the academic year. </a:t>
            </a:r>
            <a:endParaRPr/>
          </a:p>
        </p:txBody>
      </p:sp>
      <p:sp>
        <p:nvSpPr>
          <p:cNvPr id="133" name="Google Shape;133;p1"/>
          <p:cNvSpPr/>
          <p:nvPr/>
        </p:nvSpPr>
        <p:spPr>
          <a:xfrm>
            <a:off x="5727600" y="6293879"/>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REGISTRATION REGIMES</a:t>
            </a:r>
            <a:endParaRPr/>
          </a:p>
        </p:txBody>
      </p:sp>
      <p:sp>
        <p:nvSpPr>
          <p:cNvPr id="134" name="Google Shape;134;p1"/>
          <p:cNvSpPr/>
          <p:nvPr/>
        </p:nvSpPr>
        <p:spPr>
          <a:xfrm>
            <a:off x="5786640" y="6456240"/>
            <a:ext cx="844199"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Initiale training</a:t>
            </a:r>
            <a:endParaRPr/>
          </a:p>
        </p:txBody>
      </p:sp>
      <p:sp>
        <p:nvSpPr>
          <p:cNvPr id="135" name="Google Shape;135;p1"/>
          <p:cNvSpPr/>
          <p:nvPr/>
        </p:nvSpPr>
        <p:spPr>
          <a:xfrm>
            <a:off x="5786640" y="6606720"/>
            <a:ext cx="1197720" cy="127755"/>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chemeClr val="dk1"/>
                </a:solidFill>
                <a:latin typeface="Tahoma"/>
                <a:ea typeface="Tahoma"/>
                <a:cs typeface="Tahoma"/>
                <a:sym typeface="Tahoma"/>
              </a:rPr>
              <a:t>Ongoing training  </a:t>
            </a:r>
            <a:endParaRPr/>
          </a:p>
        </p:txBody>
      </p:sp>
      <p:sp>
        <p:nvSpPr>
          <p:cNvPr id="136" name="Google Shape;136;p1"/>
          <p:cNvSpPr/>
          <p:nvPr/>
        </p:nvSpPr>
        <p:spPr>
          <a:xfrm>
            <a:off x="5727600" y="6760799"/>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MANDATORY PRE-REQUISITES</a:t>
            </a:r>
            <a:endParaRPr/>
          </a:p>
        </p:txBody>
      </p:sp>
      <p:sp>
        <p:nvSpPr>
          <p:cNvPr id="137" name="Google Shape;137;p1"/>
          <p:cNvSpPr/>
          <p:nvPr/>
        </p:nvSpPr>
        <p:spPr>
          <a:xfrm>
            <a:off x="5715000" y="6923160"/>
            <a:ext cx="2235600" cy="243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12600" marR="0" rtl="0" algn="l">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Accommodation capacity = 20 students </a:t>
            </a:r>
            <a:endParaRPr/>
          </a:p>
        </p:txBody>
      </p:sp>
      <p:sp>
        <p:nvSpPr>
          <p:cNvPr id="138" name="Google Shape;138;p1"/>
          <p:cNvSpPr/>
          <p:nvPr/>
        </p:nvSpPr>
        <p:spPr>
          <a:xfrm>
            <a:off x="8058240" y="1087200"/>
            <a:ext cx="2274840" cy="3376613"/>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Students admitted to this diploma hold a license </a:t>
            </a:r>
            <a:r>
              <a:rPr b="0" i="0" lang="fr-FR" sz="750" u="none" cap="none" strike="noStrike">
                <a:solidFill>
                  <a:srgbClr val="009900"/>
                </a:solidFill>
                <a:latin typeface="Tahoma"/>
                <a:ea typeface="Tahoma"/>
                <a:cs typeface="Tahoma"/>
                <a:sym typeface="Tahoma"/>
              </a:rPr>
              <a:t>in</a:t>
            </a:r>
            <a:r>
              <a:rPr b="0" i="0" lang="fr-FR" sz="750" u="none" cap="none" strike="noStrike">
                <a:solidFill>
                  <a:srgbClr val="000000"/>
                </a:solidFill>
                <a:latin typeface="Tahoma"/>
                <a:ea typeface="Tahoma"/>
                <a:cs typeface="Tahoma"/>
                <a:sym typeface="Tahoma"/>
              </a:rPr>
              <a:t> the </a:t>
            </a:r>
            <a:r>
              <a:rPr b="0" i="0" lang="fr-FR" sz="750" u="none" cap="none" strike="noStrike">
                <a:solidFill>
                  <a:schemeClr val="dk1"/>
                </a:solidFill>
                <a:latin typeface="Tahoma"/>
                <a:ea typeface="Tahoma"/>
                <a:cs typeface="Tahoma"/>
                <a:sym typeface="Tahoma"/>
              </a:rPr>
              <a:t>same field, </a:t>
            </a:r>
            <a:r>
              <a:rPr b="0" i="0" lang="fr-FR" sz="750" u="none" cap="none" strike="noStrike">
                <a:solidFill>
                  <a:srgbClr val="000000"/>
                </a:solidFill>
                <a:latin typeface="Tahoma"/>
                <a:ea typeface="Tahoma"/>
                <a:cs typeface="Tahoma"/>
                <a:sym typeface="Tahoma"/>
              </a:rPr>
              <a:t>whose general </a:t>
            </a:r>
            <a:r>
              <a:rPr b="0" i="0" lang="fr-FR" sz="750" u="none" cap="none" strike="noStrike">
                <a:solidFill>
                  <a:schemeClr val="dk1"/>
                </a:solidFill>
                <a:latin typeface="Tahoma"/>
                <a:ea typeface="Tahoma"/>
                <a:cs typeface="Tahoma"/>
                <a:sym typeface="Tahoma"/>
              </a:rPr>
              <a:t>knowledge is an essential prerequisite so that the concepts and methods can be further developed in the discipline's general spirit. The access to a M1 with specialization in psychology is therefore reserved for holders of a license with specialization in psychology, a recquired diploma to qualify for the title of psychologist. </a:t>
            </a:r>
            <a:endParaRPr/>
          </a:p>
          <a:p>
            <a:pPr indent="0" lvl="0" marL="12600" marR="0" rtl="0" algn="just">
              <a:lnSpc>
                <a:spcPct val="100000"/>
              </a:lnSpc>
              <a:spcBef>
                <a:spcPts val="2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Master 2 :</a:t>
            </a:r>
            <a:endParaRPr/>
          </a:p>
          <a:p>
            <a:pPr indent="0" lvl="0" marL="0" marR="0" rtl="0" algn="just">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Accommodation capacity = 20 students </a:t>
            </a:r>
            <a:endParaRPr/>
          </a:p>
          <a:p>
            <a:pPr indent="0" lvl="0" marL="0" marR="0" rtl="0" algn="just">
              <a:lnSpc>
                <a:spcPct val="100000"/>
              </a:lnSpc>
              <a:spcBef>
                <a:spcPts val="20"/>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Access to M2 is reserved for M1 psychology diplomas.</a:t>
            </a:r>
            <a:r>
              <a:rPr b="0" i="0" lang="fr-FR" sz="750" u="none" cap="none" strike="noStrike">
                <a:solidFill>
                  <a:srgbClr val="000000"/>
                </a:solidFill>
                <a:latin typeface="Tahoma"/>
                <a:ea typeface="Tahoma"/>
                <a:cs typeface="Tahoma"/>
                <a:sym typeface="Tahoma"/>
              </a:rPr>
              <a:t> </a:t>
            </a:r>
            <a:endParaRPr/>
          </a:p>
          <a:p>
            <a:pPr indent="0" lvl="0" marL="0" marR="0" rtl="0" algn="just">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There is one </a:t>
            </a:r>
            <a:r>
              <a:rPr b="1" i="0" lang="fr-FR" sz="750" u="none" cap="none" strike="noStrike">
                <a:solidFill>
                  <a:srgbClr val="000000"/>
                </a:solidFill>
                <a:latin typeface="Tahoma"/>
                <a:ea typeface="Tahoma"/>
                <a:cs typeface="Tahoma"/>
                <a:sym typeface="Tahoma"/>
              </a:rPr>
              <a:t>exception</a:t>
            </a:r>
            <a:r>
              <a:rPr b="0" i="0" lang="fr-FR" sz="750" u="none" cap="none" strike="noStrike">
                <a:solidFill>
                  <a:srgbClr val="000000"/>
                </a:solidFill>
                <a:latin typeface="Tahoma"/>
                <a:ea typeface="Tahoma"/>
                <a:cs typeface="Tahoma"/>
                <a:sym typeface="Tahoma"/>
              </a:rPr>
              <a:t> to this general rule. As part of the </a:t>
            </a:r>
            <a:r>
              <a:rPr b="1" i="0" lang="fr-FR" sz="750" u="none" cap="none" strike="noStrike">
                <a:solidFill>
                  <a:srgbClr val="000000"/>
                </a:solidFill>
                <a:latin typeface="Tahoma"/>
                <a:ea typeface="Tahoma"/>
                <a:cs typeface="Tahoma"/>
                <a:sym typeface="Tahoma"/>
              </a:rPr>
              <a:t>Ergonomics specialty</a:t>
            </a:r>
            <a:r>
              <a:rPr b="0" i="0" lang="fr-FR" sz="750" u="none" cap="none" strike="noStrike">
                <a:solidFill>
                  <a:srgbClr val="000000"/>
                </a:solidFill>
                <a:latin typeface="Tahoma"/>
                <a:ea typeface="Tahoma"/>
                <a:cs typeface="Tahoma"/>
                <a:sym typeface="Tahoma"/>
              </a:rPr>
              <a:t>, it should be noted that, depending on the company or organization, the title of psychologist may not be required and that many former graduates work as ergonomists. Given this possibility of distinct professional purposes, this specialty is accessible both to students who have followed a course in psychology and to students with training in other disciplines of interest </a:t>
            </a:r>
            <a:r>
              <a:rPr b="0" i="0" lang="fr-FR" sz="750" u="none" cap="none" strike="noStrike">
                <a:solidFill>
                  <a:srgbClr val="009900"/>
                </a:solidFill>
                <a:latin typeface="Tahoma"/>
                <a:ea typeface="Tahoma"/>
                <a:cs typeface="Tahoma"/>
                <a:sym typeface="Tahoma"/>
              </a:rPr>
              <a:t>relative</a:t>
            </a:r>
            <a:r>
              <a:rPr b="0" i="0" lang="fr-FR" sz="750" u="none" cap="none" strike="noStrike">
                <a:solidFill>
                  <a:srgbClr val="000000"/>
                </a:solidFill>
                <a:latin typeface="Tahoma"/>
                <a:ea typeface="Tahoma"/>
                <a:cs typeface="Tahoma"/>
                <a:sym typeface="Tahoma"/>
              </a:rPr>
              <a:t> to the ergonomics profession (engineers , doctors, students with a course in ergonomics, cognitive sciences, computer science, etc.), as </a:t>
            </a:r>
            <a:r>
              <a:rPr b="0" i="0" lang="fr-FR" sz="750" u="none" cap="none" strike="noStrike">
                <a:solidFill>
                  <a:srgbClr val="009900"/>
                </a:solidFill>
                <a:latin typeface="Tahoma"/>
                <a:ea typeface="Tahoma"/>
                <a:cs typeface="Tahoma"/>
                <a:sym typeface="Tahoma"/>
              </a:rPr>
              <a:t>it</a:t>
            </a:r>
            <a:r>
              <a:rPr b="0" i="0" lang="fr-FR" sz="750" u="none" cap="none" strike="noStrike">
                <a:solidFill>
                  <a:srgbClr val="000000"/>
                </a:solidFill>
                <a:latin typeface="Tahoma"/>
                <a:ea typeface="Tahoma"/>
                <a:cs typeface="Tahoma"/>
                <a:sym typeface="Tahoma"/>
              </a:rPr>
              <a:t> is the case in other psychology masters offering a specialty in ergonomics. Only students with a license and a master's degree in psychology can apply for the title of psychologist (others working only as ergonomists). </a:t>
            </a:r>
            <a:endParaRPr/>
          </a:p>
        </p:txBody>
      </p:sp>
      <p:sp>
        <p:nvSpPr>
          <p:cNvPr id="139" name="Google Shape;139;p1"/>
          <p:cNvSpPr/>
          <p:nvPr/>
        </p:nvSpPr>
        <p:spPr>
          <a:xfrm>
            <a:off x="8070840" y="484452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RECOMMANDED PRE-REQUISTES</a:t>
            </a:r>
            <a:endParaRPr/>
          </a:p>
        </p:txBody>
      </p:sp>
      <p:sp>
        <p:nvSpPr>
          <p:cNvPr id="140" name="Google Shape;140;p1"/>
          <p:cNvSpPr/>
          <p:nvPr/>
        </p:nvSpPr>
        <p:spPr>
          <a:xfrm>
            <a:off x="8063999" y="5002920"/>
            <a:ext cx="2266560" cy="1436382"/>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12600" marR="5040" rtl="0" algn="just">
              <a:lnSpc>
                <a:spcPct val="102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Students admitted to this diploma hold a license </a:t>
            </a:r>
            <a:r>
              <a:rPr b="0" i="0" lang="fr-FR" sz="750" u="none" cap="none" strike="noStrike">
                <a:solidFill>
                  <a:srgbClr val="009900"/>
                </a:solidFill>
                <a:latin typeface="Tahoma"/>
                <a:ea typeface="Tahoma"/>
                <a:cs typeface="Tahoma"/>
                <a:sym typeface="Tahoma"/>
              </a:rPr>
              <a:t>in</a:t>
            </a:r>
            <a:r>
              <a:rPr b="0" i="0" lang="fr-FR" sz="750" u="none" cap="none" strike="noStrike">
                <a:solidFill>
                  <a:srgbClr val="000000"/>
                </a:solidFill>
                <a:latin typeface="Tahoma"/>
                <a:ea typeface="Tahoma"/>
                <a:cs typeface="Tahoma"/>
                <a:sym typeface="Tahoma"/>
              </a:rPr>
              <a:t> the </a:t>
            </a:r>
            <a:r>
              <a:rPr b="0" i="0" lang="fr-FR" sz="750" u="none" cap="none" strike="noStrike">
                <a:solidFill>
                  <a:schemeClr val="dk1"/>
                </a:solidFill>
                <a:latin typeface="Tahoma"/>
                <a:ea typeface="Tahoma"/>
                <a:cs typeface="Tahoma"/>
                <a:sym typeface="Tahoma"/>
              </a:rPr>
              <a:t>same field, whose general knowledge is essential prerequisite so that the concepts and methods can be further developed in the the discipline's general spirit. Access to M1 with specialization in psychology is therefore reserved for holders of a Bachelor's degree with specialization in psychology, a recquired diploma to be able to claim the title of psychologist. </a:t>
            </a:r>
            <a:endParaRPr/>
          </a:p>
          <a:p>
            <a:pPr indent="0" lvl="0" marL="12600" marR="5040" rtl="0" algn="just">
              <a:lnSpc>
                <a:spcPct val="100000"/>
              </a:lnSpc>
              <a:spcBef>
                <a:spcPts val="2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Master 2 :</a:t>
            </a:r>
            <a:endParaRPr/>
          </a:p>
          <a:p>
            <a:pPr indent="0" lvl="0" marL="0" marR="5040" rtl="0" algn="just">
              <a:lnSpc>
                <a:spcPct val="100000"/>
              </a:lnSpc>
              <a:spcBef>
                <a:spcPts val="2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Students who have validated the M1 enter the M2. Other routes may also allow admission. </a:t>
            </a:r>
            <a:endParaRPr/>
          </a:p>
        </p:txBody>
      </p:sp>
      <p:sp>
        <p:nvSpPr>
          <p:cNvPr id="141" name="Google Shape;141;p1"/>
          <p:cNvSpPr/>
          <p:nvPr/>
        </p:nvSpPr>
        <p:spPr>
          <a:xfrm>
            <a:off x="8070840" y="6660000"/>
            <a:ext cx="2235600" cy="28620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INTERNSHIP AND SUPERVISED PROJECRS</a:t>
            </a:r>
            <a:endParaRPr/>
          </a:p>
        </p:txBody>
      </p:sp>
      <p:sp>
        <p:nvSpPr>
          <p:cNvPr id="142" name="Google Shape;142;p1"/>
          <p:cNvSpPr/>
          <p:nvPr/>
        </p:nvSpPr>
        <p:spPr>
          <a:xfrm>
            <a:off x="8052479" y="6804719"/>
            <a:ext cx="2272320" cy="48132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0" marR="0" rtl="0" algn="l">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An internship lasting at least 150 hours (5 weeks) is compulsory as part of the M1 for each specialty. This internship is the subject of an internship report. </a:t>
            </a:r>
            <a:endParaRPr/>
          </a:p>
        </p:txBody>
      </p:sp>
      <p:sp>
        <p:nvSpPr>
          <p:cNvPr id="143" name="Google Shape;143;p1"/>
          <p:cNvSpPr/>
          <p:nvPr/>
        </p:nvSpPr>
        <p:spPr>
          <a:xfrm>
            <a:off x="6886080" y="506519"/>
            <a:ext cx="3542400" cy="4420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5100">
            <a:spAutoFit/>
          </a:bodyPr>
          <a:lstStyle/>
          <a:p>
            <a:pPr indent="0" lvl="0" marL="1260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Psychology</a:t>
            </a:r>
            <a:endParaRPr/>
          </a:p>
          <a:p>
            <a:pPr indent="0" lvl="0" marL="12600" marR="0" rtl="0" algn="l">
              <a:lnSpc>
                <a:spcPct val="100000"/>
              </a:lnSpc>
              <a:spcBef>
                <a:spcPts val="119"/>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Speciality: Social Psychology – Work and Orgniszaional Psychology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
          <p:cNvSpPr/>
          <p:nvPr/>
        </p:nvSpPr>
        <p:spPr>
          <a:xfrm>
            <a:off x="1530000" y="520919"/>
            <a:ext cx="27000" cy="278280"/>
          </a:xfrm>
          <a:custGeom>
            <a:rect b="b" l="l" r="r" t="t"/>
            <a:pathLst>
              <a:path extrusionOk="0" h="278765" w="27305">
                <a:moveTo>
                  <a:pt x="26935" y="0"/>
                </a:moveTo>
                <a:lnTo>
                  <a:pt x="0" y="0"/>
                </a:lnTo>
                <a:lnTo>
                  <a:pt x="0" y="278337"/>
                </a:lnTo>
                <a:lnTo>
                  <a:pt x="26935" y="278337"/>
                </a:lnTo>
                <a:lnTo>
                  <a:pt x="26935" y="0"/>
                </a:lnTo>
                <a:close/>
              </a:path>
            </a:pathLst>
          </a:custGeom>
          <a:solidFill>
            <a:srgbClr val="FFB81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0" name="Google Shape;150;p2"/>
          <p:cNvSpPr/>
          <p:nvPr/>
        </p:nvSpPr>
        <p:spPr>
          <a:xfrm>
            <a:off x="2728800" y="349272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TEACHING METHODS</a:t>
            </a:r>
            <a:endParaRPr/>
          </a:p>
        </p:txBody>
      </p:sp>
      <p:sp>
        <p:nvSpPr>
          <p:cNvPr id="151" name="Google Shape;151;p2"/>
          <p:cNvSpPr/>
          <p:nvPr/>
        </p:nvSpPr>
        <p:spPr>
          <a:xfrm>
            <a:off x="2716200" y="3655080"/>
            <a:ext cx="2278800" cy="36496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Master 1 :</a:t>
            </a:r>
            <a:endParaRPr/>
          </a:p>
          <a:p>
            <a:pPr indent="0" lvl="0" marL="12600" marR="6480" rtl="0" algn="just">
              <a:lnSpc>
                <a:spcPct val="102000"/>
              </a:lnSpc>
              <a:spcBef>
                <a:spcPts val="91"/>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Semester 1 (1) Ethic, English and Professional practices (6 ECTS) : </a:t>
            </a:r>
            <a:r>
              <a:rPr b="0" i="0" lang="fr-FR" sz="750" u="none" cap="none" strike="noStrike">
                <a:solidFill>
                  <a:srgbClr val="000000"/>
                </a:solidFill>
                <a:latin typeface="Tahoma"/>
                <a:ea typeface="Tahoma"/>
                <a:cs typeface="Tahoma"/>
                <a:sym typeface="Tahoma"/>
              </a:rPr>
              <a:t>Each </a:t>
            </a:r>
            <a:r>
              <a:rPr b="0" i="0" lang="fr-FR" sz="750" u="none" cap="none" strike="noStrike">
                <a:solidFill>
                  <a:schemeClr val="dk1"/>
                </a:solidFill>
                <a:latin typeface="Tahoma"/>
                <a:ea typeface="Tahoma"/>
                <a:cs typeface="Tahoma"/>
                <a:sym typeface="Tahoma"/>
              </a:rPr>
              <a:t>student takes all three TU (PSY Q21A : Ethic, PSYQ21B :  English, PSYQ38A </a:t>
            </a:r>
            <a:r>
              <a:rPr b="0" i="0" lang="fr-FR" sz="750" u="none" cap="none" strike="noStrike">
                <a:solidFill>
                  <a:srgbClr val="000000"/>
                </a:solidFill>
                <a:latin typeface="Tahoma"/>
                <a:ea typeface="Tahoma"/>
                <a:cs typeface="Tahoma"/>
                <a:sym typeface="Tahoma"/>
              </a:rPr>
              <a:t>: Professional practices).</a:t>
            </a:r>
            <a:endParaRPr/>
          </a:p>
          <a:p>
            <a:pPr indent="-21431" lvl="0" marL="0" marR="10800" rtl="0" algn="just">
              <a:lnSpc>
                <a:spcPct val="102000"/>
              </a:lnSpc>
              <a:spcBef>
                <a:spcPts val="91"/>
              </a:spcBef>
              <a:spcAft>
                <a:spcPts val="0"/>
              </a:spcAft>
              <a:buClr>
                <a:srgbClr val="000000"/>
              </a:buClr>
              <a:buSzPts val="338"/>
              <a:buFont typeface="Tahoma"/>
              <a:buAutoNum type="arabicParenBoth" startAt="2"/>
            </a:pPr>
            <a:r>
              <a:rPr b="1" i="0" lang="fr-FR" sz="750" u="none" cap="none" strike="noStrike">
                <a:solidFill>
                  <a:srgbClr val="000000"/>
                </a:solidFill>
                <a:latin typeface="Tahoma"/>
                <a:ea typeface="Tahoma"/>
                <a:cs typeface="Tahoma"/>
                <a:sym typeface="Tahoma"/>
              </a:rPr>
              <a:t>TU Mandatory theories and concepts 1 (6  ECTS) : </a:t>
            </a:r>
            <a:r>
              <a:rPr b="0" i="0" lang="fr-FR" sz="750" u="none" cap="none" strike="noStrike">
                <a:solidFill>
                  <a:srgbClr val="000000"/>
                </a:solidFill>
                <a:latin typeface="Tahoma"/>
                <a:ea typeface="Tahoma"/>
                <a:cs typeface="Tahoma"/>
                <a:sym typeface="Tahoma"/>
              </a:rPr>
              <a:t>Students must take all three theorical TU (PSY Q34A : Social psychology of work ; PSY Q03B : Social psychology of health; PSY Q34C : Social psychology of image, influence and communication.</a:t>
            </a:r>
            <a:endParaRPr/>
          </a:p>
          <a:p>
            <a:pPr indent="-21431" lvl="0" marL="0" marR="9000" rtl="0" algn="just">
              <a:lnSpc>
                <a:spcPct val="102000"/>
              </a:lnSpc>
              <a:spcBef>
                <a:spcPts val="91"/>
              </a:spcBef>
              <a:spcAft>
                <a:spcPts val="0"/>
              </a:spcAft>
              <a:buClr>
                <a:srgbClr val="000000"/>
              </a:buClr>
              <a:buSzPts val="338"/>
              <a:buFont typeface="Tahoma"/>
              <a:buAutoNum type="arabicParenBoth" startAt="2"/>
            </a:pPr>
            <a:r>
              <a:rPr b="1" i="0" lang="fr-FR" sz="750" u="none" cap="none" strike="noStrike">
                <a:solidFill>
                  <a:srgbClr val="000000"/>
                </a:solidFill>
                <a:latin typeface="Tahoma"/>
                <a:ea typeface="Tahoma"/>
                <a:cs typeface="Tahoma"/>
                <a:sym typeface="Tahoma"/>
              </a:rPr>
              <a:t>TU Mandatory theories and concepts 2 (6  ECTS) </a:t>
            </a:r>
            <a:r>
              <a:rPr b="0" i="0" lang="fr-FR" sz="750" u="none" cap="none" strike="noStrike">
                <a:solidFill>
                  <a:srgbClr val="000000"/>
                </a:solidFill>
                <a:latin typeface="Tahoma"/>
                <a:ea typeface="Tahoma"/>
                <a:cs typeface="Tahoma"/>
                <a:sym typeface="Tahoma"/>
              </a:rPr>
              <a:t>: Students must take two elective TU among the 3 proposed (PSY Q01A : Cognitions and emotions,  PSYQ01C : Dissonance ans involvment,  PSYQ01D :  Social Cognitions).</a:t>
            </a:r>
            <a:endParaRPr/>
          </a:p>
          <a:p>
            <a:pPr indent="-21431" lvl="0" marL="0" marR="11520" rtl="0" algn="just">
              <a:lnSpc>
                <a:spcPct val="102000"/>
              </a:lnSpc>
              <a:spcBef>
                <a:spcPts val="91"/>
              </a:spcBef>
              <a:spcAft>
                <a:spcPts val="0"/>
              </a:spcAft>
              <a:buClr>
                <a:srgbClr val="000000"/>
              </a:buClr>
              <a:buSzPts val="338"/>
              <a:buFont typeface="Tahoma"/>
              <a:buAutoNum type="arabicParenBoth" startAt="2"/>
            </a:pPr>
            <a:r>
              <a:rPr b="1" i="0" lang="fr-FR" sz="750" u="none" cap="none" strike="noStrike">
                <a:solidFill>
                  <a:srgbClr val="000000"/>
                </a:solidFill>
                <a:latin typeface="Tahoma"/>
                <a:ea typeface="Tahoma"/>
                <a:cs typeface="Tahoma"/>
                <a:sym typeface="Tahoma"/>
              </a:rPr>
              <a:t>TU Method 1 (6 ECTS) : </a:t>
            </a:r>
            <a:r>
              <a:rPr b="0" i="0" lang="fr-FR" sz="750" u="none" cap="none" strike="noStrike">
                <a:solidFill>
                  <a:srgbClr val="000000"/>
                </a:solidFill>
                <a:latin typeface="Tahoma"/>
                <a:ea typeface="Tahoma"/>
                <a:cs typeface="Tahoma"/>
                <a:sym typeface="Tahoma"/>
              </a:rPr>
              <a:t>Each student takes all two methodological TU (PSY  Q04A : Data Analysis ; PSY Q03B : Interview).</a:t>
            </a:r>
            <a:endParaRPr/>
          </a:p>
          <a:p>
            <a:pPr indent="-21431" lvl="0" marL="0" marR="10080" rtl="0" algn="just">
              <a:lnSpc>
                <a:spcPct val="102000"/>
              </a:lnSpc>
              <a:spcBef>
                <a:spcPts val="91"/>
              </a:spcBef>
              <a:spcAft>
                <a:spcPts val="0"/>
              </a:spcAft>
              <a:buClr>
                <a:srgbClr val="000000"/>
              </a:buClr>
              <a:buSzPts val="338"/>
              <a:buFont typeface="Tahoma"/>
              <a:buAutoNum type="arabicParenBoth" startAt="2"/>
            </a:pPr>
            <a:r>
              <a:rPr b="1" i="0" lang="fr-FR" sz="750" u="none" cap="none" strike="noStrike">
                <a:solidFill>
                  <a:srgbClr val="000000"/>
                </a:solidFill>
                <a:latin typeface="Tahoma"/>
                <a:ea typeface="Tahoma"/>
                <a:cs typeface="Tahoma"/>
                <a:sym typeface="Tahoma"/>
              </a:rPr>
              <a:t> Optionnal theories and concepts (6  ECTS) : </a:t>
            </a:r>
            <a:r>
              <a:rPr b="0" i="0" lang="fr-FR" sz="750" u="none" cap="none" strike="noStrike">
                <a:solidFill>
                  <a:srgbClr val="000000"/>
                </a:solidFill>
                <a:latin typeface="Tahoma"/>
                <a:ea typeface="Tahoma"/>
                <a:cs typeface="Tahoma"/>
                <a:sym typeface="Tahoma"/>
              </a:rPr>
              <a:t>Students take two TU of 3 ECTS each. They can choose among the 5 proposed in frame of  </a:t>
            </a:r>
            <a:r>
              <a:rPr b="1" i="0" lang="fr-FR" sz="750" u="none" cap="none" strike="noStrike">
                <a:solidFill>
                  <a:srgbClr val="000000"/>
                </a:solidFill>
                <a:latin typeface="Tahoma"/>
                <a:ea typeface="Tahoma"/>
                <a:cs typeface="Tahoma"/>
                <a:sym typeface="Tahoma"/>
              </a:rPr>
              <a:t>PSYQ30</a:t>
            </a:r>
            <a:r>
              <a:rPr b="0" i="0" lang="fr-FR" sz="750" u="none" cap="none" strike="noStrike">
                <a:solidFill>
                  <a:srgbClr val="000000"/>
                </a:solidFill>
                <a:latin typeface="Tahoma"/>
                <a:ea typeface="Tahoma"/>
                <a:cs typeface="Tahoma"/>
                <a:sym typeface="Tahoma"/>
              </a:rPr>
              <a:t>.</a:t>
            </a:r>
            <a:endParaRPr/>
          </a:p>
          <a:p>
            <a:pPr indent="0" lvl="0" marL="12600" marR="14760" rtl="0" algn="just">
              <a:lnSpc>
                <a:spcPct val="102000"/>
              </a:lnSpc>
              <a:spcBef>
                <a:spcPts val="91"/>
              </a:spcBef>
              <a:spcAft>
                <a:spcPts val="0"/>
              </a:spcAft>
              <a:buClr>
                <a:srgbClr val="000000"/>
              </a:buClr>
              <a:buSzPts val="750"/>
              <a:buFont typeface="Tahoma"/>
              <a:buNone/>
            </a:pPr>
            <a:r>
              <a:rPr b="1" i="0" lang="fr-FR" sz="750" u="none" cap="none" strike="noStrike">
                <a:solidFill>
                  <a:srgbClr val="000000"/>
                </a:solidFill>
                <a:latin typeface="Tahoma"/>
                <a:ea typeface="Tahoma"/>
                <a:cs typeface="Tahoma"/>
                <a:sym typeface="Tahoma"/>
              </a:rPr>
              <a:t>Semester 2 (1) Study and reseach work and seminars (12 ECTS) : </a:t>
            </a:r>
            <a:r>
              <a:rPr b="0" i="0" lang="fr-FR" sz="750" u="none" cap="none" strike="noStrike">
                <a:solidFill>
                  <a:srgbClr val="000000"/>
                </a:solidFill>
                <a:latin typeface="Tahoma"/>
                <a:ea typeface="Tahoma"/>
                <a:cs typeface="Tahoma"/>
                <a:sym typeface="Tahoma"/>
              </a:rPr>
              <a:t>Students have to realize a research paper profiled in their speciality. Moreover, they must take the various seminars associated to their speciality. </a:t>
            </a:r>
            <a:r>
              <a:rPr b="1" i="0" lang="fr-FR" sz="750" u="none" cap="none" strike="noStrike">
                <a:solidFill>
                  <a:srgbClr val="000000"/>
                </a:solidFill>
                <a:latin typeface="Tahoma"/>
                <a:ea typeface="Tahoma"/>
                <a:cs typeface="Tahoma"/>
                <a:sym typeface="Tahoma"/>
              </a:rPr>
              <a:t>(2) Optionnal methods(6  ECTS) : </a:t>
            </a:r>
            <a:r>
              <a:rPr b="0" i="0" lang="fr-FR" sz="750" u="none" cap="none" strike="noStrike">
                <a:solidFill>
                  <a:srgbClr val="000000"/>
                </a:solidFill>
                <a:latin typeface="Tahoma"/>
                <a:ea typeface="Tahoma"/>
                <a:cs typeface="Tahoma"/>
                <a:sym typeface="Tahoma"/>
              </a:rPr>
              <a:t>Students take 2 classes of 3 ECTS each. They can choose among the trhee proposed in frame of </a:t>
            </a:r>
            <a:r>
              <a:rPr b="1" i="0" lang="fr-FR" sz="750" u="none" cap="none" strike="noStrike">
                <a:solidFill>
                  <a:srgbClr val="000000"/>
                </a:solidFill>
                <a:latin typeface="Tahoma"/>
                <a:ea typeface="Tahoma"/>
                <a:cs typeface="Tahoma"/>
                <a:sym typeface="Tahoma"/>
              </a:rPr>
              <a:t>PSYRO2</a:t>
            </a:r>
            <a:r>
              <a:rPr b="0" i="0" lang="fr-FR" sz="750" u="none" cap="none" strike="noStrike">
                <a:solidFill>
                  <a:srgbClr val="000000"/>
                </a:solidFill>
                <a:latin typeface="Tahoma"/>
                <a:ea typeface="Tahoma"/>
                <a:cs typeface="Tahoma"/>
                <a:sym typeface="Tahoma"/>
              </a:rPr>
              <a:t> (PSY R02A : Methods</a:t>
            </a:r>
            <a:endParaRPr/>
          </a:p>
          <a:p>
            <a:pPr indent="0" lvl="0" marL="12600" marR="14760" rtl="0" algn="just">
              <a:lnSpc>
                <a:spcPct val="100000"/>
              </a:lnSpc>
              <a:spcBef>
                <a:spcPts val="91"/>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p:txBody>
      </p:sp>
      <p:sp>
        <p:nvSpPr>
          <p:cNvPr id="152" name="Google Shape;152;p2"/>
          <p:cNvSpPr/>
          <p:nvPr/>
        </p:nvSpPr>
        <p:spPr>
          <a:xfrm>
            <a:off x="1580400" y="507959"/>
            <a:ext cx="3542400" cy="4420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5100">
            <a:spAutoFit/>
          </a:bodyPr>
          <a:lstStyle/>
          <a:p>
            <a:pPr indent="0" lvl="0" marL="1260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Psychology</a:t>
            </a:r>
            <a:endParaRPr/>
          </a:p>
          <a:p>
            <a:pPr indent="0" lvl="0" marL="12600" marR="0" rtl="0" algn="l">
              <a:lnSpc>
                <a:spcPct val="100000"/>
              </a:lnSpc>
              <a:spcBef>
                <a:spcPts val="119"/>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Speciality : Social Psychology – work and organizationnal psyhcology</a:t>
            </a:r>
            <a:endParaRPr/>
          </a:p>
        </p:txBody>
      </p:sp>
      <p:grpSp>
        <p:nvGrpSpPr>
          <p:cNvPr id="153" name="Google Shape;153;p2"/>
          <p:cNvGrpSpPr/>
          <p:nvPr/>
        </p:nvGrpSpPr>
        <p:grpSpPr>
          <a:xfrm>
            <a:off x="5346000" y="7332120"/>
            <a:ext cx="5344920" cy="228960"/>
            <a:chOff x="5346000" y="7332120"/>
            <a:chExt cx="5344920" cy="228960"/>
          </a:xfrm>
        </p:grpSpPr>
        <p:sp>
          <p:nvSpPr>
            <p:cNvPr id="154" name="Google Shape;154;p2"/>
            <p:cNvSpPr/>
            <p:nvPr/>
          </p:nvSpPr>
          <p:spPr>
            <a:xfrm>
              <a:off x="8497440" y="7332120"/>
              <a:ext cx="2193480" cy="226800"/>
            </a:xfrm>
            <a:custGeom>
              <a:rect b="b" l="l" r="r" t="t"/>
              <a:pathLst>
                <a:path extrusionOk="0" h="227329" w="2193925">
                  <a:moveTo>
                    <a:pt x="2193477" y="0"/>
                  </a:moveTo>
                  <a:lnTo>
                    <a:pt x="0" y="0"/>
                  </a:lnTo>
                  <a:lnTo>
                    <a:pt x="0" y="227159"/>
                  </a:lnTo>
                  <a:lnTo>
                    <a:pt x="2193477" y="227159"/>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5" name="Google Shape;155;p2"/>
            <p:cNvSpPr/>
            <p:nvPr/>
          </p:nvSpPr>
          <p:spPr>
            <a:xfrm>
              <a:off x="5346000" y="7332120"/>
              <a:ext cx="3150360" cy="226800"/>
            </a:xfrm>
            <a:custGeom>
              <a:rect b="b" l="l" r="r" t="t"/>
              <a:pathLst>
                <a:path extrusionOk="0" h="227329" w="3150870">
                  <a:moveTo>
                    <a:pt x="3150598" y="0"/>
                  </a:moveTo>
                  <a:lnTo>
                    <a:pt x="0" y="0"/>
                  </a:lnTo>
                  <a:lnTo>
                    <a:pt x="0" y="227159"/>
                  </a:lnTo>
                  <a:lnTo>
                    <a:pt x="3150598" y="227159"/>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6" name="Google Shape;156;p2"/>
            <p:cNvSpPr/>
            <p:nvPr/>
          </p:nvSpPr>
          <p:spPr>
            <a:xfrm>
              <a:off x="6790680" y="7332120"/>
              <a:ext cx="2872440" cy="228960"/>
            </a:xfrm>
            <a:custGeom>
              <a:rect b="b" l="l" r="r" t="t"/>
              <a:pathLst>
                <a:path extrusionOk="0" h="229234" w="2872740">
                  <a:moveTo>
                    <a:pt x="2834551" y="0"/>
                  </a:moveTo>
                  <a:lnTo>
                    <a:pt x="0" y="0"/>
                  </a:lnTo>
                  <a:lnTo>
                    <a:pt x="4489" y="6285"/>
                  </a:lnTo>
                  <a:lnTo>
                    <a:pt x="8978" y="15263"/>
                  </a:lnTo>
                  <a:lnTo>
                    <a:pt x="14365" y="24242"/>
                  </a:lnTo>
                  <a:lnTo>
                    <a:pt x="20650" y="35016"/>
                  </a:lnTo>
                  <a:lnTo>
                    <a:pt x="35016" y="58361"/>
                  </a:lnTo>
                  <a:lnTo>
                    <a:pt x="43097" y="70931"/>
                  </a:lnTo>
                  <a:lnTo>
                    <a:pt x="59258" y="97866"/>
                  </a:lnTo>
                  <a:lnTo>
                    <a:pt x="95173" y="151738"/>
                  </a:lnTo>
                  <a:lnTo>
                    <a:pt x="113130" y="176878"/>
                  </a:lnTo>
                  <a:lnTo>
                    <a:pt x="121211" y="189448"/>
                  </a:lnTo>
                  <a:lnTo>
                    <a:pt x="130190" y="200223"/>
                  </a:lnTo>
                  <a:lnTo>
                    <a:pt x="138270" y="210997"/>
                  </a:lnTo>
                  <a:lnTo>
                    <a:pt x="146351" y="220874"/>
                  </a:lnTo>
                  <a:lnTo>
                    <a:pt x="152636" y="228954"/>
                  </a:lnTo>
                  <a:lnTo>
                    <a:pt x="2866874" y="228954"/>
                  </a:lnTo>
                  <a:lnTo>
                    <a:pt x="2867772" y="223567"/>
                  </a:lnTo>
                  <a:lnTo>
                    <a:pt x="2869567" y="217282"/>
                  </a:lnTo>
                  <a:lnTo>
                    <a:pt x="2870353" y="210997"/>
                  </a:lnTo>
                  <a:lnTo>
                    <a:pt x="2870465" y="202916"/>
                  </a:lnTo>
                  <a:lnTo>
                    <a:pt x="2871363" y="194836"/>
                  </a:lnTo>
                  <a:lnTo>
                    <a:pt x="2871363" y="185857"/>
                  </a:lnTo>
                  <a:lnTo>
                    <a:pt x="2872261" y="175981"/>
                  </a:lnTo>
                  <a:lnTo>
                    <a:pt x="2871363" y="166104"/>
                  </a:lnTo>
                  <a:lnTo>
                    <a:pt x="2871363" y="155330"/>
                  </a:lnTo>
                  <a:lnTo>
                    <a:pt x="2870465" y="144555"/>
                  </a:lnTo>
                  <a:lnTo>
                    <a:pt x="2865078" y="106845"/>
                  </a:lnTo>
                  <a:lnTo>
                    <a:pt x="2862384" y="92479"/>
                  </a:lnTo>
                  <a:lnTo>
                    <a:pt x="2859691" y="79011"/>
                  </a:lnTo>
                  <a:lnTo>
                    <a:pt x="2855201" y="63748"/>
                  </a:lnTo>
                  <a:lnTo>
                    <a:pt x="2851610" y="48484"/>
                  </a:lnTo>
                  <a:lnTo>
                    <a:pt x="2846223" y="33220"/>
                  </a:lnTo>
                  <a:lnTo>
                    <a:pt x="2840836" y="16161"/>
                  </a:lnTo>
                  <a:lnTo>
                    <a:pt x="283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157" name="Google Shape;157;p2"/>
          <p:cNvGrpSpPr/>
          <p:nvPr/>
        </p:nvGrpSpPr>
        <p:grpSpPr>
          <a:xfrm>
            <a:off x="5345280" y="720"/>
            <a:ext cx="4763878" cy="798120"/>
            <a:chOff x="5345280" y="720"/>
            <a:chExt cx="4763878" cy="798120"/>
          </a:xfrm>
        </p:grpSpPr>
        <p:sp>
          <p:nvSpPr>
            <p:cNvPr id="158" name="Google Shape;158;p2"/>
            <p:cNvSpPr/>
            <p:nvPr/>
          </p:nvSpPr>
          <p:spPr>
            <a:xfrm>
              <a:off x="5345280" y="189360"/>
              <a:ext cx="775080" cy="270000"/>
            </a:xfrm>
            <a:custGeom>
              <a:rect b="b" l="l" r="r" t="t"/>
              <a:pathLst>
                <a:path extrusionOk="0" h="270509" w="775335">
                  <a:moveTo>
                    <a:pt x="774855" y="0"/>
                  </a:moveTo>
                  <a:lnTo>
                    <a:pt x="703026" y="15263"/>
                  </a:lnTo>
                  <a:lnTo>
                    <a:pt x="597976" y="42199"/>
                  </a:lnTo>
                  <a:lnTo>
                    <a:pt x="529738" y="61952"/>
                  </a:lnTo>
                  <a:lnTo>
                    <a:pt x="429178" y="94275"/>
                  </a:lnTo>
                  <a:lnTo>
                    <a:pt x="396855" y="106845"/>
                  </a:lnTo>
                  <a:lnTo>
                    <a:pt x="364532" y="118517"/>
                  </a:lnTo>
                  <a:lnTo>
                    <a:pt x="300783" y="144555"/>
                  </a:lnTo>
                  <a:lnTo>
                    <a:pt x="239729" y="171491"/>
                  </a:lnTo>
                  <a:lnTo>
                    <a:pt x="180470" y="200223"/>
                  </a:lnTo>
                  <a:lnTo>
                    <a:pt x="122109" y="230750"/>
                  </a:lnTo>
                  <a:lnTo>
                    <a:pt x="0" y="270256"/>
                  </a:lnTo>
                  <a:lnTo>
                    <a:pt x="641073" y="270256"/>
                  </a:lnTo>
                  <a:lnTo>
                    <a:pt x="643767" y="261277"/>
                  </a:lnTo>
                  <a:lnTo>
                    <a:pt x="652745" y="241524"/>
                  </a:lnTo>
                  <a:lnTo>
                    <a:pt x="661724" y="218180"/>
                  </a:lnTo>
                  <a:lnTo>
                    <a:pt x="672498" y="193040"/>
                  </a:lnTo>
                  <a:lnTo>
                    <a:pt x="685068" y="166104"/>
                  </a:lnTo>
                  <a:lnTo>
                    <a:pt x="691353" y="151738"/>
                  </a:lnTo>
                  <a:lnTo>
                    <a:pt x="698536" y="138270"/>
                  </a:lnTo>
                  <a:lnTo>
                    <a:pt x="712902" y="107743"/>
                  </a:lnTo>
                  <a:lnTo>
                    <a:pt x="737144" y="61952"/>
                  </a:lnTo>
                  <a:lnTo>
                    <a:pt x="746123" y="46688"/>
                  </a:lnTo>
                  <a:lnTo>
                    <a:pt x="755102" y="30527"/>
                  </a:lnTo>
                  <a:lnTo>
                    <a:pt x="774855"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9" name="Google Shape;159;p2"/>
            <p:cNvSpPr/>
            <p:nvPr/>
          </p:nvSpPr>
          <p:spPr>
            <a:xfrm>
              <a:off x="6120720" y="1080"/>
              <a:ext cx="3988080" cy="457920"/>
            </a:xfrm>
            <a:custGeom>
              <a:rect b="b" l="l" r="r" t="t"/>
              <a:pathLst>
                <a:path extrusionOk="0" h="458470" w="3988434">
                  <a:moveTo>
                    <a:pt x="3988295" y="457898"/>
                  </a:moveTo>
                  <a:lnTo>
                    <a:pt x="3973030" y="415709"/>
                  </a:lnTo>
                  <a:lnTo>
                    <a:pt x="3959568" y="376199"/>
                  </a:lnTo>
                  <a:lnTo>
                    <a:pt x="3946995" y="341185"/>
                  </a:lnTo>
                  <a:lnTo>
                    <a:pt x="3935323" y="309753"/>
                  </a:lnTo>
                  <a:lnTo>
                    <a:pt x="3924554" y="281927"/>
                  </a:lnTo>
                  <a:lnTo>
                    <a:pt x="3914673" y="255879"/>
                  </a:lnTo>
                  <a:lnTo>
                    <a:pt x="3894023" y="211886"/>
                  </a:lnTo>
                  <a:lnTo>
                    <a:pt x="3872471" y="175082"/>
                  </a:lnTo>
                  <a:lnTo>
                    <a:pt x="3848227" y="142760"/>
                  </a:lnTo>
                  <a:lnTo>
                    <a:pt x="3832072" y="123901"/>
                  </a:lnTo>
                  <a:lnTo>
                    <a:pt x="3820401" y="111328"/>
                  </a:lnTo>
                  <a:lnTo>
                    <a:pt x="3803345" y="95173"/>
                  </a:lnTo>
                  <a:lnTo>
                    <a:pt x="3764737" y="61950"/>
                  </a:lnTo>
                  <a:lnTo>
                    <a:pt x="3741382" y="43091"/>
                  </a:lnTo>
                  <a:lnTo>
                    <a:pt x="3716248" y="22440"/>
                  </a:lnTo>
                  <a:lnTo>
                    <a:pt x="3688410" y="0"/>
                  </a:lnTo>
                  <a:lnTo>
                    <a:pt x="168795" y="0"/>
                  </a:lnTo>
                  <a:lnTo>
                    <a:pt x="111328" y="47586"/>
                  </a:lnTo>
                  <a:lnTo>
                    <a:pt x="85293" y="74523"/>
                  </a:lnTo>
                  <a:lnTo>
                    <a:pt x="76314" y="84391"/>
                  </a:lnTo>
                  <a:lnTo>
                    <a:pt x="68237" y="93370"/>
                  </a:lnTo>
                  <a:lnTo>
                    <a:pt x="60147" y="104152"/>
                  </a:lnTo>
                  <a:lnTo>
                    <a:pt x="43992" y="123901"/>
                  </a:lnTo>
                  <a:lnTo>
                    <a:pt x="35915" y="134670"/>
                  </a:lnTo>
                  <a:lnTo>
                    <a:pt x="28727" y="144551"/>
                  </a:lnTo>
                  <a:lnTo>
                    <a:pt x="20650" y="155321"/>
                  </a:lnTo>
                  <a:lnTo>
                    <a:pt x="6273" y="176872"/>
                  </a:lnTo>
                  <a:lnTo>
                    <a:pt x="0" y="187642"/>
                  </a:lnTo>
                  <a:lnTo>
                    <a:pt x="100558" y="168795"/>
                  </a:lnTo>
                  <a:lnTo>
                    <a:pt x="203809" y="153530"/>
                  </a:lnTo>
                  <a:lnTo>
                    <a:pt x="308864" y="140957"/>
                  </a:lnTo>
                  <a:lnTo>
                    <a:pt x="414807" y="131978"/>
                  </a:lnTo>
                  <a:lnTo>
                    <a:pt x="521652" y="125691"/>
                  </a:lnTo>
                  <a:lnTo>
                    <a:pt x="629399" y="123901"/>
                  </a:lnTo>
                  <a:lnTo>
                    <a:pt x="737146" y="124802"/>
                  </a:lnTo>
                  <a:lnTo>
                    <a:pt x="844880" y="129286"/>
                  </a:lnTo>
                  <a:lnTo>
                    <a:pt x="952627" y="137363"/>
                  </a:lnTo>
                  <a:lnTo>
                    <a:pt x="1060373" y="149034"/>
                  </a:lnTo>
                  <a:lnTo>
                    <a:pt x="1167218" y="164299"/>
                  </a:lnTo>
                  <a:lnTo>
                    <a:pt x="1273162" y="182257"/>
                  </a:lnTo>
                  <a:lnTo>
                    <a:pt x="1377315" y="204711"/>
                  </a:lnTo>
                  <a:lnTo>
                    <a:pt x="1480566" y="229844"/>
                  </a:lnTo>
                  <a:lnTo>
                    <a:pt x="1582026" y="258584"/>
                  </a:lnTo>
                  <a:lnTo>
                    <a:pt x="1681695" y="291795"/>
                  </a:lnTo>
                  <a:lnTo>
                    <a:pt x="1778660" y="327710"/>
                  </a:lnTo>
                  <a:lnTo>
                    <a:pt x="1872932" y="367220"/>
                  </a:lnTo>
                  <a:lnTo>
                    <a:pt x="1964512" y="411213"/>
                  </a:lnTo>
                  <a:lnTo>
                    <a:pt x="2052510" y="457898"/>
                  </a:lnTo>
                  <a:lnTo>
                    <a:pt x="3988295" y="457898"/>
                  </a:lnTo>
                  <a:close/>
                </a:path>
              </a:pathLst>
            </a:custGeom>
            <a:solidFill>
              <a:srgbClr val="F26F27"/>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0" name="Google Shape;160;p2"/>
            <p:cNvSpPr/>
            <p:nvPr/>
          </p:nvSpPr>
          <p:spPr>
            <a:xfrm>
              <a:off x="5345280" y="1800"/>
              <a:ext cx="944640" cy="488880"/>
            </a:xfrm>
            <a:custGeom>
              <a:rect b="b" l="l" r="r" t="t"/>
              <a:pathLst>
                <a:path extrusionOk="0" h="489584" w="944879">
                  <a:moveTo>
                    <a:pt x="944551" y="0"/>
                  </a:moveTo>
                  <a:lnTo>
                    <a:pt x="0" y="0"/>
                  </a:lnTo>
                  <a:lnTo>
                    <a:pt x="0" y="489334"/>
                  </a:lnTo>
                  <a:lnTo>
                    <a:pt x="33220" y="469581"/>
                  </a:lnTo>
                  <a:lnTo>
                    <a:pt x="65543" y="449828"/>
                  </a:lnTo>
                  <a:lnTo>
                    <a:pt x="98764" y="430973"/>
                  </a:lnTo>
                  <a:lnTo>
                    <a:pt x="167002" y="395059"/>
                  </a:lnTo>
                  <a:lnTo>
                    <a:pt x="237035" y="360940"/>
                  </a:lnTo>
                  <a:lnTo>
                    <a:pt x="273847" y="343881"/>
                  </a:lnTo>
                  <a:lnTo>
                    <a:pt x="309762" y="328617"/>
                  </a:lnTo>
                  <a:lnTo>
                    <a:pt x="386080" y="298090"/>
                  </a:lnTo>
                  <a:lnTo>
                    <a:pt x="465092" y="269358"/>
                  </a:lnTo>
                  <a:lnTo>
                    <a:pt x="506394" y="256788"/>
                  </a:lnTo>
                  <a:lnTo>
                    <a:pt x="548593" y="243320"/>
                  </a:lnTo>
                  <a:lnTo>
                    <a:pt x="591691" y="231648"/>
                  </a:lnTo>
                  <a:lnTo>
                    <a:pt x="635686" y="219078"/>
                  </a:lnTo>
                  <a:lnTo>
                    <a:pt x="727268" y="197529"/>
                  </a:lnTo>
                  <a:lnTo>
                    <a:pt x="774855" y="187653"/>
                  </a:lnTo>
                  <a:lnTo>
                    <a:pt x="782038" y="175981"/>
                  </a:lnTo>
                  <a:lnTo>
                    <a:pt x="789220" y="165206"/>
                  </a:lnTo>
                  <a:lnTo>
                    <a:pt x="796403" y="155330"/>
                  </a:lnTo>
                  <a:lnTo>
                    <a:pt x="803586" y="144555"/>
                  </a:lnTo>
                  <a:lnTo>
                    <a:pt x="811667" y="133781"/>
                  </a:lnTo>
                  <a:lnTo>
                    <a:pt x="818850" y="123904"/>
                  </a:lnTo>
                  <a:lnTo>
                    <a:pt x="826931" y="113130"/>
                  </a:lnTo>
                  <a:lnTo>
                    <a:pt x="843092" y="93377"/>
                  </a:lnTo>
                  <a:lnTo>
                    <a:pt x="852071" y="83501"/>
                  </a:lnTo>
                  <a:lnTo>
                    <a:pt x="860152" y="73624"/>
                  </a:lnTo>
                  <a:lnTo>
                    <a:pt x="887087" y="46688"/>
                  </a:lnTo>
                  <a:lnTo>
                    <a:pt x="905045" y="30527"/>
                  </a:lnTo>
                  <a:lnTo>
                    <a:pt x="914921" y="22446"/>
                  </a:lnTo>
                  <a:lnTo>
                    <a:pt x="923900" y="14365"/>
                  </a:lnTo>
                  <a:lnTo>
                    <a:pt x="933776" y="7182"/>
                  </a:lnTo>
                  <a:lnTo>
                    <a:pt x="944551" y="0"/>
                  </a:lnTo>
                  <a:close/>
                </a:path>
              </a:pathLst>
            </a:custGeom>
            <a:solidFill>
              <a:srgbClr val="F9A519"/>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1" name="Google Shape;161;p2"/>
            <p:cNvSpPr/>
            <p:nvPr/>
          </p:nvSpPr>
          <p:spPr>
            <a:xfrm>
              <a:off x="8196839" y="720"/>
              <a:ext cx="1912319" cy="457920"/>
            </a:xfrm>
            <a:custGeom>
              <a:rect b="b" l="l" r="r" t="t"/>
              <a:pathLst>
                <a:path extrusionOk="0" h="458470" w="1912620">
                  <a:moveTo>
                    <a:pt x="1612560" y="0"/>
                  </a:moveTo>
                  <a:lnTo>
                    <a:pt x="233444" y="0"/>
                  </a:lnTo>
                  <a:lnTo>
                    <a:pt x="228057" y="32323"/>
                  </a:lnTo>
                  <a:lnTo>
                    <a:pt x="220874" y="64646"/>
                  </a:lnTo>
                  <a:lnTo>
                    <a:pt x="202019" y="127496"/>
                  </a:lnTo>
                  <a:lnTo>
                    <a:pt x="163410" y="217282"/>
                  </a:lnTo>
                  <a:lnTo>
                    <a:pt x="133781" y="272052"/>
                  </a:lnTo>
                  <a:lnTo>
                    <a:pt x="103254" y="321434"/>
                  </a:lnTo>
                  <a:lnTo>
                    <a:pt x="87990" y="343881"/>
                  </a:lnTo>
                  <a:lnTo>
                    <a:pt x="73624" y="365429"/>
                  </a:lnTo>
                  <a:lnTo>
                    <a:pt x="59258" y="385182"/>
                  </a:lnTo>
                  <a:lnTo>
                    <a:pt x="45790" y="402242"/>
                  </a:lnTo>
                  <a:lnTo>
                    <a:pt x="34118" y="418403"/>
                  </a:lnTo>
                  <a:lnTo>
                    <a:pt x="22446" y="431871"/>
                  </a:lnTo>
                  <a:lnTo>
                    <a:pt x="13467" y="442646"/>
                  </a:lnTo>
                  <a:lnTo>
                    <a:pt x="5387" y="451624"/>
                  </a:lnTo>
                  <a:lnTo>
                    <a:pt x="0" y="457909"/>
                  </a:lnTo>
                  <a:lnTo>
                    <a:pt x="1912446" y="457909"/>
                  </a:lnTo>
                  <a:lnTo>
                    <a:pt x="1897182" y="415710"/>
                  </a:lnTo>
                  <a:lnTo>
                    <a:pt x="1883715" y="376204"/>
                  </a:lnTo>
                  <a:lnTo>
                    <a:pt x="1859472" y="309762"/>
                  </a:lnTo>
                  <a:lnTo>
                    <a:pt x="1837924" y="255890"/>
                  </a:lnTo>
                  <a:lnTo>
                    <a:pt x="1818171" y="211895"/>
                  </a:lnTo>
                  <a:lnTo>
                    <a:pt x="1796622" y="175083"/>
                  </a:lnTo>
                  <a:lnTo>
                    <a:pt x="1772380" y="142760"/>
                  </a:lnTo>
                  <a:lnTo>
                    <a:pt x="1743648" y="111334"/>
                  </a:lnTo>
                  <a:lnTo>
                    <a:pt x="1708631" y="79011"/>
                  </a:lnTo>
                  <a:lnTo>
                    <a:pt x="1687981" y="61952"/>
                  </a:lnTo>
                  <a:lnTo>
                    <a:pt x="1665534" y="43097"/>
                  </a:lnTo>
                  <a:lnTo>
                    <a:pt x="1640394" y="22446"/>
                  </a:lnTo>
                  <a:lnTo>
                    <a:pt x="1612560" y="0"/>
                  </a:lnTo>
                  <a:close/>
                </a:path>
              </a:pathLst>
            </a:custGeom>
            <a:solidFill>
              <a:srgbClr val="FFCA03"/>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2" name="Google Shape;162;p2"/>
            <p:cNvSpPr/>
            <p:nvPr/>
          </p:nvSpPr>
          <p:spPr>
            <a:xfrm>
              <a:off x="6120720" y="111240"/>
              <a:ext cx="1436400" cy="378360"/>
            </a:xfrm>
            <a:custGeom>
              <a:rect b="b" l="l" r="r" t="t"/>
              <a:pathLst>
                <a:path extrusionOk="0" h="21600" w="21600">
                  <a:moveTo>
                    <a:pt x="0" y="0"/>
                  </a:moveTo>
                  <a:lnTo>
                    <a:pt x="21600" y="0"/>
                  </a:lnTo>
                  <a:lnTo>
                    <a:pt x="21600" y="21600"/>
                  </a:lnTo>
                  <a:lnTo>
                    <a:pt x="0" y="21600"/>
                  </a:lnTo>
                  <a:lnTo>
                    <a:pt x="0" y="0"/>
                  </a:lnTo>
                  <a:close/>
                </a:path>
              </a:pathLst>
            </a:cu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3" name="Google Shape;163;p2"/>
            <p:cNvSpPr/>
            <p:nvPr/>
          </p:nvSpPr>
          <p:spPr>
            <a:xfrm>
              <a:off x="6872400" y="520560"/>
              <a:ext cx="27000" cy="278280"/>
            </a:xfrm>
            <a:custGeom>
              <a:rect b="b" l="l" r="r" t="t"/>
              <a:pathLst>
                <a:path extrusionOk="0" h="278765" w="27304">
                  <a:moveTo>
                    <a:pt x="26935" y="0"/>
                  </a:moveTo>
                  <a:lnTo>
                    <a:pt x="0" y="0"/>
                  </a:lnTo>
                  <a:lnTo>
                    <a:pt x="0" y="278337"/>
                  </a:lnTo>
                  <a:lnTo>
                    <a:pt x="26935" y="278337"/>
                  </a:lnTo>
                  <a:lnTo>
                    <a:pt x="26935" y="0"/>
                  </a:lnTo>
                  <a:close/>
                </a:path>
              </a:pathLst>
            </a:custGeom>
            <a:solidFill>
              <a:srgbClr val="FFB81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64" name="Google Shape;164;p2"/>
          <p:cNvSpPr/>
          <p:nvPr/>
        </p:nvSpPr>
        <p:spPr>
          <a:xfrm>
            <a:off x="5715000" y="1087200"/>
            <a:ext cx="2273039" cy="3891754"/>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0" lvl="0" marL="12600" marR="9360" rtl="0" algn="just">
              <a:lnSpc>
                <a:spcPct val="102000"/>
              </a:lnSpc>
              <a:spcBef>
                <a:spcPts val="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Of work psychology; PSY R02B : Method of Social psychology of health; PSY R02D : images  and communications).</a:t>
            </a:r>
            <a:endParaRPr/>
          </a:p>
          <a:p>
            <a:pPr indent="0" lvl="0" marL="12600" marR="14040" rtl="0" algn="just">
              <a:lnSpc>
                <a:spcPct val="102000"/>
              </a:lnSpc>
              <a:spcBef>
                <a:spcPts val="71"/>
              </a:spcBef>
              <a:spcAft>
                <a:spcPts val="0"/>
              </a:spcAft>
              <a:buClr>
                <a:schemeClr val="dk1"/>
              </a:buClr>
              <a:buSzPts val="750"/>
              <a:buFont typeface="Tahoma"/>
              <a:buNone/>
            </a:pPr>
            <a:r>
              <a:rPr b="1" i="0" lang="fr-FR" sz="750" u="none" cap="none" strike="noStrike">
                <a:solidFill>
                  <a:schemeClr val="dk1"/>
                </a:solidFill>
                <a:latin typeface="Tahoma"/>
                <a:ea typeface="Tahoma"/>
                <a:cs typeface="Tahoma"/>
                <a:sym typeface="Tahoma"/>
              </a:rPr>
              <a:t>(3) Internship and professionnal techniques (12  ECTS) : </a:t>
            </a:r>
            <a:r>
              <a:rPr b="0" i="0" lang="fr-FR" sz="750" u="none" cap="none" strike="noStrike">
                <a:solidFill>
                  <a:schemeClr val="dk1"/>
                </a:solidFill>
                <a:latin typeface="Tahoma"/>
                <a:ea typeface="Tahoma"/>
                <a:cs typeface="Tahoma"/>
                <a:sym typeface="Tahoma"/>
              </a:rPr>
              <a:t>A minimum 150-hours-intership (5 weeks) is mandatory in the framework of the Master 1 and its speciality. This intership will be subject of an intership report.</a:t>
            </a:r>
            <a:endParaRPr/>
          </a:p>
          <a:p>
            <a:pPr indent="0" lvl="0" marL="12600" marR="14040" rtl="0" algn="just">
              <a:lnSpc>
                <a:spcPct val="102000"/>
              </a:lnSpc>
              <a:spcBef>
                <a:spcPts val="71"/>
              </a:spcBef>
              <a:spcAft>
                <a:spcPts val="0"/>
              </a:spcAft>
              <a:buClr>
                <a:schemeClr val="dk1"/>
              </a:buClr>
              <a:buSzPts val="750"/>
              <a:buFont typeface="Arial"/>
              <a:buNone/>
            </a:pPr>
            <a:r>
              <a:t/>
            </a:r>
            <a:endParaRPr b="0" i="0" sz="750" u="none" cap="none" strike="noStrike">
              <a:solidFill>
                <a:schemeClr val="dk1"/>
              </a:solidFill>
              <a:latin typeface="Tahoma"/>
              <a:ea typeface="Tahoma"/>
              <a:cs typeface="Tahoma"/>
              <a:sym typeface="Tahoma"/>
            </a:endParaRPr>
          </a:p>
          <a:p>
            <a:pPr indent="0" lvl="0" marL="12600" marR="14040" rtl="0" algn="just">
              <a:lnSpc>
                <a:spcPct val="102000"/>
              </a:lnSpc>
              <a:spcBef>
                <a:spcPts val="71"/>
              </a:spcBef>
              <a:spcAft>
                <a:spcPts val="0"/>
              </a:spcAft>
              <a:buClr>
                <a:schemeClr val="dk1"/>
              </a:buClr>
              <a:buSzPts val="750"/>
              <a:buFont typeface="Tahoma"/>
              <a:buNone/>
            </a:pPr>
            <a:r>
              <a:rPr b="1" i="0" lang="fr-FR" sz="750" u="none" cap="none" strike="noStrike">
                <a:solidFill>
                  <a:schemeClr val="dk1"/>
                </a:solidFill>
                <a:latin typeface="Tahoma"/>
                <a:ea typeface="Tahoma"/>
                <a:cs typeface="Tahoma"/>
                <a:sym typeface="Tahoma"/>
              </a:rPr>
              <a:t>Master 2 :</a:t>
            </a:r>
            <a:endParaRPr/>
          </a:p>
          <a:p>
            <a:pPr indent="0" lvl="0" marL="12600" marR="14760" rtl="0" algn="just">
              <a:lnSpc>
                <a:spcPct val="102000"/>
              </a:lnSpc>
              <a:spcBef>
                <a:spcPts val="71"/>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The second year of the Master is organized around 14 teaching units (TU) : 10 at the first half and 4 at the second half. The important number of teaching units is linked to the many received validation requests in the context of law enforcement on the Validation of Prior Learning (VPL). A limited number of TU and therefore too global would have made impossible the application of texts on the VPL.</a:t>
            </a:r>
            <a:endParaRPr/>
          </a:p>
          <a:p>
            <a:pPr indent="0" lvl="0" marL="12600" marR="14760" rtl="0" algn="just">
              <a:lnSpc>
                <a:spcPct val="102000"/>
              </a:lnSpc>
              <a:spcBef>
                <a:spcPts val="71"/>
              </a:spcBef>
              <a:spcAft>
                <a:spcPts val="0"/>
              </a:spcAft>
              <a:buClr>
                <a:schemeClr val="dk1"/>
              </a:buClr>
              <a:buSzPts val="750"/>
              <a:buFont typeface="Arial"/>
              <a:buNone/>
            </a:pPr>
            <a:r>
              <a:t/>
            </a:r>
            <a:endParaRPr b="0" i="0" sz="750" u="none" cap="none" strike="noStrike">
              <a:solidFill>
                <a:schemeClr val="dk1"/>
              </a:solidFill>
              <a:latin typeface="Tahoma"/>
              <a:ea typeface="Tahoma"/>
              <a:cs typeface="Tahoma"/>
              <a:sym typeface="Tahoma"/>
            </a:endParaRPr>
          </a:p>
          <a:p>
            <a:pPr indent="0" lvl="0" marL="12600" marR="14760" rtl="0" algn="just">
              <a:lnSpc>
                <a:spcPct val="102000"/>
              </a:lnSpc>
              <a:spcBef>
                <a:spcPts val="71"/>
              </a:spcBef>
              <a:spcAft>
                <a:spcPts val="0"/>
              </a:spcAft>
              <a:buClr>
                <a:schemeClr val="dk1"/>
              </a:buClr>
              <a:buSzPts val="750"/>
              <a:buFont typeface="Tahoma"/>
              <a:buNone/>
            </a:pPr>
            <a:r>
              <a:rPr b="1" i="0" lang="fr-FR" sz="750" u="none" cap="none" strike="noStrike">
                <a:solidFill>
                  <a:schemeClr val="dk1"/>
                </a:solidFill>
                <a:latin typeface="Tahoma"/>
                <a:ea typeface="Tahoma"/>
                <a:cs typeface="Tahoma"/>
                <a:sym typeface="Tahoma"/>
              </a:rPr>
              <a:t>The first half</a:t>
            </a:r>
            <a:r>
              <a:rPr b="0" i="0" lang="fr-FR" sz="750" u="none" cap="none" strike="noStrike">
                <a:solidFill>
                  <a:schemeClr val="dk1"/>
                </a:solidFill>
                <a:latin typeface="Tahoma"/>
                <a:ea typeface="Tahoma"/>
                <a:cs typeface="Tahoma"/>
                <a:sym typeface="Tahoma"/>
              </a:rPr>
              <a:t> is primarily devoted to basic education and to finding a professionnal training course; it includes a deepening of models and methodologies of work psychology and organizational psychology.</a:t>
            </a:r>
            <a:endParaRPr/>
          </a:p>
          <a:p>
            <a:pPr indent="0" lvl="0" marL="12600" marR="14760" rtl="0" algn="just">
              <a:lnSpc>
                <a:spcPct val="102000"/>
              </a:lnSpc>
              <a:spcBef>
                <a:spcPts val="71"/>
              </a:spcBef>
              <a:spcAft>
                <a:spcPts val="0"/>
              </a:spcAft>
              <a:buClr>
                <a:schemeClr val="dk1"/>
              </a:buClr>
              <a:buSzPts val="750"/>
              <a:buFont typeface="Arial"/>
              <a:buNone/>
            </a:pPr>
            <a:r>
              <a:t/>
            </a:r>
            <a:endParaRPr b="0" i="0" sz="750" u="none" cap="none" strike="noStrike">
              <a:solidFill>
                <a:schemeClr val="dk1"/>
              </a:solidFill>
              <a:latin typeface="Tahoma"/>
              <a:ea typeface="Tahoma"/>
              <a:cs typeface="Tahoma"/>
              <a:sym typeface="Tahoma"/>
            </a:endParaRPr>
          </a:p>
          <a:p>
            <a:pPr indent="0" lvl="0" marL="12600" marR="14760" rtl="0" algn="just">
              <a:lnSpc>
                <a:spcPct val="102000"/>
              </a:lnSpc>
              <a:spcBef>
                <a:spcPts val="71"/>
              </a:spcBef>
              <a:spcAft>
                <a:spcPts val="0"/>
              </a:spcAft>
              <a:buClr>
                <a:schemeClr val="dk1"/>
              </a:buClr>
              <a:buSzPts val="750"/>
              <a:buFont typeface="Tahoma"/>
              <a:buNone/>
            </a:pPr>
            <a:r>
              <a:rPr b="1" i="0" lang="fr-FR" sz="750" u="none" cap="none" strike="noStrike">
                <a:solidFill>
                  <a:schemeClr val="dk1"/>
                </a:solidFill>
                <a:latin typeface="Tahoma"/>
                <a:ea typeface="Tahoma"/>
                <a:cs typeface="Tahoma"/>
                <a:sym typeface="Tahoma"/>
              </a:rPr>
              <a:t>The second half</a:t>
            </a:r>
            <a:r>
              <a:rPr b="0" i="0" lang="fr-FR" sz="750" u="none" cap="none" strike="noStrike">
                <a:solidFill>
                  <a:schemeClr val="dk1"/>
                </a:solidFill>
                <a:latin typeface="Tahoma"/>
                <a:ea typeface="Tahoma"/>
                <a:cs typeface="Tahoma"/>
                <a:sym typeface="Tahoma"/>
              </a:rPr>
              <a:t> is organized around the realization of a professionalization internship (minimum 400-hours-internship) but also provides, at the rate of one week per months, a number of support and in-depth lessons as well as research training with the completion  of a research paper related to the intership.</a:t>
            </a:r>
            <a:endParaRPr/>
          </a:p>
        </p:txBody>
      </p:sp>
      <p:sp>
        <p:nvSpPr>
          <p:cNvPr id="165" name="Google Shape;165;p2"/>
          <p:cNvSpPr/>
          <p:nvPr/>
        </p:nvSpPr>
        <p:spPr>
          <a:xfrm>
            <a:off x="5727600" y="524340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TRAINING AND RESEARCH</a:t>
            </a:r>
            <a:endParaRPr/>
          </a:p>
        </p:txBody>
      </p:sp>
      <p:sp>
        <p:nvSpPr>
          <p:cNvPr id="166" name="Google Shape;166;p2"/>
          <p:cNvSpPr/>
          <p:nvPr/>
        </p:nvSpPr>
        <p:spPr>
          <a:xfrm>
            <a:off x="5715000" y="5405760"/>
            <a:ext cx="2274119" cy="1895225"/>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1 :</a:t>
            </a:r>
            <a:endParaRPr/>
          </a:p>
          <a:p>
            <a:pPr indent="0" lvl="0" marL="12600" marR="0" rtl="0" algn="just">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 year of Master 1 is the subject of the completion of a research paper supervised by a teacher-researcher in the field.</a:t>
            </a:r>
            <a:endParaRPr/>
          </a:p>
          <a:p>
            <a:pPr indent="0" lvl="0" marL="12600" marR="0" rtl="0" algn="just">
              <a:lnSpc>
                <a:spcPct val="100000"/>
              </a:lnSpc>
              <a:spcBef>
                <a:spcPts val="91"/>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This research work is the subject of an oral presentation at the end of the year. It’s an essential prerequisite for the development of skills related to research in social psychology applied to the field concerned (work, health, communication and marketing)</a:t>
            </a:r>
            <a:endParaRPr/>
          </a:p>
          <a:p>
            <a:pPr indent="0" lvl="0" marL="12600" marR="0" rtl="0" algn="just">
              <a:lnSpc>
                <a:spcPct val="100000"/>
              </a:lnSpc>
              <a:spcBef>
                <a:spcPts val="2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Master 2 :</a:t>
            </a:r>
            <a:endParaRPr/>
          </a:p>
          <a:p>
            <a:pPr indent="0" lvl="0" marL="12600" marR="0" rtl="0" algn="just">
              <a:lnSpc>
                <a:spcPct val="100000"/>
              </a:lnSpc>
              <a:spcBef>
                <a:spcPts val="2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Research is approached in three ways :</a:t>
            </a:r>
            <a:endParaRPr/>
          </a:p>
          <a:p>
            <a:pPr indent="-21431" lvl="0" marL="0" marR="0" rtl="0" algn="just">
              <a:lnSpc>
                <a:spcPct val="100000"/>
              </a:lnSpc>
              <a:spcBef>
                <a:spcPts val="20"/>
              </a:spcBef>
              <a:spcAft>
                <a:spcPts val="0"/>
              </a:spcAft>
              <a:buClr>
                <a:schemeClr val="dk1"/>
              </a:buClr>
              <a:buSzPts val="338"/>
              <a:buFont typeface="Noto Sans Symbols"/>
              <a:buChar char="-"/>
            </a:pPr>
            <a:r>
              <a:rPr b="0" i="0" lang="fr-FR" sz="750" u="none" cap="none" strike="noStrike">
                <a:solidFill>
                  <a:schemeClr val="dk1"/>
                </a:solidFill>
                <a:latin typeface="Tahoma"/>
                <a:ea typeface="Tahoma"/>
                <a:cs typeface="Tahoma"/>
                <a:sym typeface="Tahoma"/>
              </a:rPr>
              <a:t>Through specific techning and methodological support.</a:t>
            </a:r>
            <a:endParaRPr/>
          </a:p>
          <a:p>
            <a:pPr indent="-21431" lvl="0" marL="0" marR="0" rtl="0" algn="just">
              <a:lnSpc>
                <a:spcPct val="100000"/>
              </a:lnSpc>
              <a:spcBef>
                <a:spcPts val="20"/>
              </a:spcBef>
              <a:spcAft>
                <a:spcPts val="0"/>
              </a:spcAft>
              <a:buClr>
                <a:schemeClr val="dk1"/>
              </a:buClr>
              <a:buSzPts val="338"/>
              <a:buFont typeface="Noto Sans Symbols"/>
              <a:buChar char="-"/>
            </a:pPr>
            <a:r>
              <a:rPr b="0" i="0" lang="fr-FR" sz="750" u="none" cap="none" strike="noStrike">
                <a:solidFill>
                  <a:schemeClr val="dk1"/>
                </a:solidFill>
                <a:latin typeface="Tahoma"/>
                <a:ea typeface="Tahoma"/>
                <a:cs typeface="Tahoma"/>
                <a:sym typeface="Tahoma"/>
              </a:rPr>
              <a:t>By carrying out </a:t>
            </a:r>
            <a:r>
              <a:rPr b="0" i="0" lang="fr-FR" sz="750" u="none" cap="none" strike="noStrike">
                <a:solidFill>
                  <a:srgbClr val="000000"/>
                </a:solidFill>
                <a:latin typeface="Tahoma"/>
                <a:ea typeface="Tahoma"/>
                <a:cs typeface="Tahoma"/>
                <a:sym typeface="Tahoma"/>
              </a:rPr>
              <a:t>a sub-group project over the two semesters consisting of applied field research.</a:t>
            </a:r>
            <a:endParaRPr/>
          </a:p>
        </p:txBody>
      </p:sp>
      <p:sp>
        <p:nvSpPr>
          <p:cNvPr id="167" name="Google Shape;167;p2"/>
          <p:cNvSpPr/>
          <p:nvPr/>
        </p:nvSpPr>
        <p:spPr>
          <a:xfrm>
            <a:off x="8058240" y="1087200"/>
            <a:ext cx="2269080" cy="9392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21431" lvl="0" marL="0" marR="0" rtl="0" algn="just">
              <a:lnSpc>
                <a:spcPct val="100000"/>
              </a:lnSpc>
              <a:spcBef>
                <a:spcPts val="0"/>
              </a:spcBef>
              <a:spcAft>
                <a:spcPts val="0"/>
              </a:spcAft>
              <a:buClr>
                <a:srgbClr val="000000"/>
              </a:buClr>
              <a:buSzPts val="338"/>
              <a:buFont typeface="Noto Sans Symbols"/>
              <a:buChar char="-"/>
            </a:pPr>
            <a:r>
              <a:rPr b="0" i="0" lang="fr-FR" sz="750" u="none" cap="none" strike="noStrike">
                <a:solidFill>
                  <a:srgbClr val="000000"/>
                </a:solidFill>
                <a:latin typeface="Tahoma"/>
                <a:ea typeface="Tahoma"/>
                <a:cs typeface="Tahoma"/>
                <a:sym typeface="Tahoma"/>
              </a:rPr>
              <a:t>By carrying out an individual thesis (in connection or not with the internship) generally with an applied aim, but sometimes more theorical or methodological (development of tool for example).</a:t>
            </a:r>
            <a:endParaRPr/>
          </a:p>
          <a:p>
            <a:pPr indent="0" lvl="0" marL="12600" marR="0" rtl="0" algn="just">
              <a:lnSpc>
                <a:spcPct val="100000"/>
              </a:lnSpc>
              <a:spcBef>
                <a:spcPts val="91"/>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Students wishing to pursue a thesis benefit from individual personalized support to develop their project.</a:t>
            </a:r>
            <a:endParaRPr/>
          </a:p>
        </p:txBody>
      </p:sp>
      <p:sp>
        <p:nvSpPr>
          <p:cNvPr id="168" name="Google Shape;168;p2"/>
          <p:cNvSpPr/>
          <p:nvPr/>
        </p:nvSpPr>
        <p:spPr>
          <a:xfrm>
            <a:off x="8070840" y="209196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1</a:t>
            </a:r>
            <a:endParaRPr/>
          </a:p>
        </p:txBody>
      </p:sp>
      <p:sp>
        <p:nvSpPr>
          <p:cNvPr id="169" name="Google Shape;169;p2"/>
          <p:cNvSpPr/>
          <p:nvPr/>
        </p:nvSpPr>
        <p:spPr>
          <a:xfrm>
            <a:off x="8070840" y="2280600"/>
            <a:ext cx="1564919" cy="127080"/>
          </a:xfrm>
          <a:custGeom>
            <a:rect b="b" l="l" r="r" t="t"/>
            <a:pathLst>
              <a:path extrusionOk="0" h="21600" w="21600">
                <a:moveTo>
                  <a:pt x="0" y="0"/>
                </a:moveTo>
                <a:lnTo>
                  <a:pt x="21600" y="0"/>
                </a:lnTo>
                <a:lnTo>
                  <a:pt x="21600" y="21600"/>
                </a:lnTo>
                <a:lnTo>
                  <a:pt x="0" y="21600"/>
                </a:lnTo>
                <a:lnTo>
                  <a:pt x="0" y="0"/>
                </a:lnTo>
                <a:close/>
              </a:path>
            </a:pathLst>
          </a:custGeom>
          <a:solidFill>
            <a:srgbClr val="00BBE6"/>
          </a:solidFill>
          <a:ln>
            <a:noFill/>
          </a:ln>
        </p:spPr>
        <p:txBody>
          <a:bodyPr anchorCtr="0" anchor="t" bIns="0" lIns="0" spcFirstLastPara="1" rIns="0" wrap="square" tIns="12225">
            <a:spAutoFit/>
          </a:bodyPr>
          <a:lstStyle/>
          <a:p>
            <a:pPr indent="0" lvl="0" marL="35640" marR="0" rtl="0" algn="l">
              <a:lnSpc>
                <a:spcPct val="100000"/>
              </a:lnSpc>
              <a:spcBef>
                <a:spcPts val="0"/>
              </a:spcBef>
              <a:spcAft>
                <a:spcPts val="0"/>
              </a:spcAft>
              <a:buClr>
                <a:srgbClr val="000000"/>
              </a:buClr>
              <a:buSzPts val="750"/>
              <a:buFont typeface="Arial"/>
              <a:buNone/>
            </a:pPr>
            <a:r>
              <a:rPr b="1" i="0" lang="fr-FR" sz="750" u="none" cap="none" strike="noStrike">
                <a:solidFill>
                  <a:srgbClr val="000000"/>
                </a:solidFill>
                <a:latin typeface="Arial"/>
                <a:ea typeface="Arial"/>
                <a:cs typeface="Arial"/>
                <a:sym typeface="Arial"/>
              </a:rPr>
              <a:t>SEMESTER 1</a:t>
            </a:r>
            <a:endParaRPr/>
          </a:p>
        </p:txBody>
      </p:sp>
      <p:sp>
        <p:nvSpPr>
          <p:cNvPr id="170" name="Google Shape;170;p2"/>
          <p:cNvSpPr/>
          <p:nvPr/>
        </p:nvSpPr>
        <p:spPr>
          <a:xfrm>
            <a:off x="8237880" y="2676240"/>
            <a:ext cx="38844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53816" lvl="0" marL="0" marR="0" rtl="0" algn="l">
              <a:lnSpc>
                <a:spcPct val="100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Anglais</a:t>
            </a:r>
            <a:endParaRPr/>
          </a:p>
        </p:txBody>
      </p:sp>
      <p:sp>
        <p:nvSpPr>
          <p:cNvPr id="171" name="Google Shape;171;p2"/>
          <p:cNvSpPr/>
          <p:nvPr/>
        </p:nvSpPr>
        <p:spPr>
          <a:xfrm>
            <a:off x="8104680" y="2442960"/>
            <a:ext cx="2245680" cy="12956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Ethics and professional insertion (6 cr)</a:t>
            </a:r>
            <a:endParaRPr/>
          </a:p>
          <a:p>
            <a:pPr indent="-53816" lvl="1"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Ethics and professional insertion</a:t>
            </a:r>
            <a:endParaRPr/>
          </a:p>
          <a:p>
            <a:pPr indent="0" lvl="0" marL="0" marR="0" rtl="0" algn="l">
              <a:lnSpc>
                <a:spcPct val="100000"/>
              </a:lnSpc>
              <a:spcBef>
                <a:spcPts val="20"/>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a:p>
            <a:pPr indent="-79057" lvl="0" marL="0" marR="0" rtl="0" algn="l">
              <a:lnSpc>
                <a:spcPct val="100000"/>
              </a:lnSpc>
              <a:spcBef>
                <a:spcPts val="6"/>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Required theories and concepts 1(6 cr)</a:t>
            </a:r>
            <a:endParaRPr/>
          </a:p>
          <a:p>
            <a:pPr indent="-53816" lvl="1" marL="0" marR="0" rtl="0" algn="l">
              <a:lnSpc>
                <a:spcPct val="100000"/>
              </a:lnSpc>
              <a:spcBef>
                <a:spcPts val="14"/>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Social psychology of work</a:t>
            </a:r>
            <a:endParaRPr/>
          </a:p>
          <a:p>
            <a:pPr indent="-53816" lvl="1"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Social psychology of health</a:t>
            </a:r>
            <a:endParaRPr/>
          </a:p>
          <a:p>
            <a:pPr indent="-53816" lvl="1" marL="0" marR="30600" rtl="0" algn="l">
              <a:lnSpc>
                <a:spcPct val="102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Social psychology of influence and representations</a:t>
            </a:r>
            <a:endParaRPr/>
          </a:p>
          <a:p>
            <a:pPr indent="-79057" lvl="0" marL="0" marR="30600" rtl="0" algn="l">
              <a:lnSpc>
                <a:spcPct val="100000"/>
              </a:lnSpc>
              <a:spcBef>
                <a:spcPts val="2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Methodologies 1 (6 cr)</a:t>
            </a:r>
            <a:endParaRPr/>
          </a:p>
          <a:p>
            <a:pPr indent="-53816" lvl="1" marL="0" marR="3060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Statistics</a:t>
            </a:r>
            <a:endParaRPr/>
          </a:p>
          <a:p>
            <a:pPr indent="-53816" lvl="1" marL="0" marR="3060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Interviews</a:t>
            </a:r>
            <a:endParaRPr/>
          </a:p>
        </p:txBody>
      </p:sp>
      <p:sp>
        <p:nvSpPr>
          <p:cNvPr id="172" name="Google Shape;172;p2"/>
          <p:cNvSpPr/>
          <p:nvPr/>
        </p:nvSpPr>
        <p:spPr>
          <a:xfrm>
            <a:off x="8070840" y="3725640"/>
            <a:ext cx="262656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Choice of two teaching units in theories and concepts</a:t>
            </a:r>
            <a:endParaRPr/>
          </a:p>
        </p:txBody>
      </p:sp>
      <p:sp>
        <p:nvSpPr>
          <p:cNvPr id="173" name="Google Shape;173;p2"/>
          <p:cNvSpPr/>
          <p:nvPr/>
        </p:nvSpPr>
        <p:spPr>
          <a:xfrm>
            <a:off x="8206199" y="3843720"/>
            <a:ext cx="2140200" cy="37152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mandatory 2 (6 cr)</a:t>
            </a:r>
            <a:endParaRPr/>
          </a:p>
          <a:p>
            <a:pPr indent="-53816" lvl="0" marL="0" marR="30600" rtl="0" algn="l">
              <a:lnSpc>
                <a:spcPct val="102000"/>
              </a:lnSpc>
              <a:spcBef>
                <a:spcPts val="91"/>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Cognitions, emotions and social behavior (3 cr)</a:t>
            </a:r>
            <a:endParaRPr/>
          </a:p>
          <a:p>
            <a:pPr indent="-53816" lvl="0" marL="0" marR="3060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Dissonance and commitment (3 cr)</a:t>
            </a:r>
            <a:endParaRPr/>
          </a:p>
        </p:txBody>
      </p:sp>
      <p:sp>
        <p:nvSpPr>
          <p:cNvPr id="174" name="Google Shape;174;p2"/>
          <p:cNvSpPr/>
          <p:nvPr/>
        </p:nvSpPr>
        <p:spPr>
          <a:xfrm>
            <a:off x="8237880" y="4310640"/>
            <a:ext cx="1368719" cy="127755"/>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53816" lvl="0" marL="0" marR="0" rtl="0" algn="l">
              <a:lnSpc>
                <a:spcPct val="100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Social </a:t>
            </a:r>
            <a:r>
              <a:rPr b="0" i="0" lang="fr-FR" sz="750" u="none" cap="none" strike="noStrike">
                <a:solidFill>
                  <a:schemeClr val="dk1"/>
                </a:solidFill>
                <a:latin typeface="Tahoma"/>
                <a:ea typeface="Tahoma"/>
                <a:cs typeface="Tahoma"/>
                <a:sym typeface="Tahoma"/>
              </a:rPr>
              <a:t>representations</a:t>
            </a:r>
            <a:r>
              <a:rPr b="0" i="0" lang="fr-FR" sz="750" u="none" cap="none" strike="noStrike">
                <a:solidFill>
                  <a:srgbClr val="000000"/>
                </a:solidFill>
                <a:latin typeface="Tahoma"/>
                <a:ea typeface="Tahoma"/>
                <a:cs typeface="Tahoma"/>
                <a:sym typeface="Tahoma"/>
              </a:rPr>
              <a:t> (3 cr)</a:t>
            </a:r>
            <a:endParaRPr/>
          </a:p>
        </p:txBody>
      </p:sp>
      <p:sp>
        <p:nvSpPr>
          <p:cNvPr id="175" name="Google Shape;175;p2"/>
          <p:cNvSpPr/>
          <p:nvPr/>
        </p:nvSpPr>
        <p:spPr>
          <a:xfrm>
            <a:off x="8130240" y="4427279"/>
            <a:ext cx="2190240" cy="2408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Choice of two teaching units in concepts, approaches and tools (6 cr)</a:t>
            </a:r>
            <a:endParaRPr/>
          </a:p>
        </p:txBody>
      </p:sp>
      <p:sp>
        <p:nvSpPr>
          <p:cNvPr id="176" name="Google Shape;176;p2"/>
          <p:cNvSpPr/>
          <p:nvPr/>
        </p:nvSpPr>
        <p:spPr>
          <a:xfrm>
            <a:off x="8206199" y="4543920"/>
            <a:ext cx="2143440" cy="7131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Cognitions and socio-spatial contexts (3 cr)</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Psychosocial engineering (3 cr)</a:t>
            </a:r>
            <a:endParaRPr/>
          </a:p>
          <a:p>
            <a:pPr indent="-53816" lvl="0" marL="0" marR="30600" rtl="0" algn="l">
              <a:lnSpc>
                <a:spcPct val="102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Epidemiology applied to the social psychology of health (3 cr)</a:t>
            </a:r>
            <a:endParaRPr/>
          </a:p>
          <a:p>
            <a:pPr indent="-53816" lvl="0" marL="0" marR="3060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Work systems analysis (3 cr)</a:t>
            </a:r>
            <a:endParaRPr/>
          </a:p>
        </p:txBody>
      </p:sp>
      <p:sp>
        <p:nvSpPr>
          <p:cNvPr id="177" name="Google Shape;177;p2"/>
          <p:cNvSpPr/>
          <p:nvPr/>
        </p:nvSpPr>
        <p:spPr>
          <a:xfrm>
            <a:off x="8070840" y="5468040"/>
            <a:ext cx="1564919" cy="127080"/>
          </a:xfrm>
          <a:custGeom>
            <a:rect b="b" l="l" r="r" t="t"/>
            <a:pathLst>
              <a:path extrusionOk="0" h="21600" w="21600">
                <a:moveTo>
                  <a:pt x="0" y="0"/>
                </a:moveTo>
                <a:lnTo>
                  <a:pt x="21600" y="0"/>
                </a:lnTo>
                <a:lnTo>
                  <a:pt x="21600" y="21600"/>
                </a:lnTo>
                <a:lnTo>
                  <a:pt x="0" y="21600"/>
                </a:lnTo>
                <a:lnTo>
                  <a:pt x="0" y="0"/>
                </a:lnTo>
                <a:close/>
              </a:path>
            </a:pathLst>
          </a:custGeom>
          <a:solidFill>
            <a:srgbClr val="00BBE6"/>
          </a:solidFill>
          <a:ln>
            <a:noFill/>
          </a:ln>
        </p:spPr>
        <p:txBody>
          <a:bodyPr anchorCtr="0" anchor="t" bIns="0" lIns="0" spcFirstLastPara="1" rIns="0" wrap="square" tIns="12225">
            <a:spAutoFit/>
          </a:bodyPr>
          <a:lstStyle/>
          <a:p>
            <a:pPr indent="0" lvl="0" marL="35640" marR="0" rtl="0" algn="l">
              <a:lnSpc>
                <a:spcPct val="100000"/>
              </a:lnSpc>
              <a:spcBef>
                <a:spcPts val="0"/>
              </a:spcBef>
              <a:spcAft>
                <a:spcPts val="0"/>
              </a:spcAft>
              <a:buClr>
                <a:srgbClr val="000000"/>
              </a:buClr>
              <a:buSzPts val="750"/>
              <a:buFont typeface="Arial"/>
              <a:buNone/>
            </a:pPr>
            <a:r>
              <a:rPr b="1" i="0" lang="fr-FR" sz="750" u="none" cap="none" strike="noStrike">
                <a:solidFill>
                  <a:srgbClr val="000000"/>
                </a:solidFill>
                <a:latin typeface="Arial"/>
                <a:ea typeface="Arial"/>
                <a:cs typeface="Arial"/>
                <a:sym typeface="Arial"/>
              </a:rPr>
              <a:t>SEMESTER 2</a:t>
            </a:r>
            <a:endParaRPr/>
          </a:p>
        </p:txBody>
      </p:sp>
      <p:sp>
        <p:nvSpPr>
          <p:cNvPr id="178" name="Google Shape;178;p2"/>
          <p:cNvSpPr/>
          <p:nvPr/>
        </p:nvSpPr>
        <p:spPr>
          <a:xfrm>
            <a:off x="8130240" y="5630400"/>
            <a:ext cx="218988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Study and research work and seminars</a:t>
            </a:r>
            <a:endParaRPr/>
          </a:p>
        </p:txBody>
      </p:sp>
      <p:sp>
        <p:nvSpPr>
          <p:cNvPr id="179" name="Google Shape;179;p2"/>
          <p:cNvSpPr/>
          <p:nvPr/>
        </p:nvSpPr>
        <p:spPr>
          <a:xfrm>
            <a:off x="8206199" y="5747040"/>
            <a:ext cx="1940760" cy="477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(12 cr)</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Cross-cutting conferences</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Master thesis</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Seminars</a:t>
            </a:r>
            <a:endParaRPr/>
          </a:p>
        </p:txBody>
      </p:sp>
      <p:sp>
        <p:nvSpPr>
          <p:cNvPr id="180" name="Google Shape;180;p2"/>
          <p:cNvSpPr/>
          <p:nvPr/>
        </p:nvSpPr>
        <p:spPr>
          <a:xfrm>
            <a:off x="8104680" y="6213960"/>
            <a:ext cx="2189880" cy="360359"/>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Internship and professional techniques (12 cr)</a:t>
            </a:r>
            <a:endParaRPr/>
          </a:p>
          <a:p>
            <a:pPr indent="-53816" lvl="1"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Internship</a:t>
            </a:r>
            <a:endParaRPr/>
          </a:p>
          <a:p>
            <a:pPr indent="-53816" lvl="1"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Group facilitation techniques</a:t>
            </a:r>
            <a:endParaRPr/>
          </a:p>
        </p:txBody>
      </p:sp>
      <p:sp>
        <p:nvSpPr>
          <p:cNvPr id="181" name="Google Shape;181;p2"/>
          <p:cNvSpPr/>
          <p:nvPr/>
        </p:nvSpPr>
        <p:spPr>
          <a:xfrm>
            <a:off x="8237880" y="6564240"/>
            <a:ext cx="121896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53816" lvl="0" marL="0" marR="0" rtl="0" algn="l">
              <a:lnSpc>
                <a:spcPct val="100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Professional supervision</a:t>
            </a:r>
            <a:endParaRPr/>
          </a:p>
        </p:txBody>
      </p:sp>
      <p:sp>
        <p:nvSpPr>
          <p:cNvPr id="182" name="Google Shape;182;p2"/>
          <p:cNvSpPr/>
          <p:nvPr/>
        </p:nvSpPr>
        <p:spPr>
          <a:xfrm>
            <a:off x="8104680" y="6680880"/>
            <a:ext cx="2423160" cy="362519"/>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Choice of two teaching units in methodologies 2(6 cr)</a:t>
            </a:r>
            <a:endParaRPr/>
          </a:p>
          <a:p>
            <a:pPr indent="-53816" lvl="1"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Methods of work psychology(3 cr)</a:t>
            </a:r>
            <a:endParaRPr/>
          </a:p>
          <a:p>
            <a:pPr indent="-53816" lvl="1" marL="0" marR="30600" rtl="0" algn="l">
              <a:lnSpc>
                <a:spcPct val="102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Methodology of social psychology of health (3 cr)</a:t>
            </a:r>
            <a:endParaRPr/>
          </a:p>
        </p:txBody>
      </p:sp>
      <p:sp>
        <p:nvSpPr>
          <p:cNvPr id="183" name="Google Shape;183;p2"/>
          <p:cNvSpPr/>
          <p:nvPr/>
        </p:nvSpPr>
        <p:spPr>
          <a:xfrm>
            <a:off x="6922440" y="507959"/>
            <a:ext cx="3542400" cy="4420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5100">
            <a:spAutoFit/>
          </a:bodyPr>
          <a:lstStyle/>
          <a:p>
            <a:pPr indent="0" lvl="0" marL="1260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Psychologie</a:t>
            </a:r>
            <a:endParaRPr/>
          </a:p>
          <a:p>
            <a:pPr indent="0" lvl="0" marL="12600" marR="0" rtl="0" algn="l">
              <a:lnSpc>
                <a:spcPct val="100000"/>
              </a:lnSpc>
              <a:spcBef>
                <a:spcPts val="119"/>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Parcours type : Psychologie sociale du travail et des organisations (PSTO)</a:t>
            </a:r>
            <a:endParaRPr/>
          </a:p>
        </p:txBody>
      </p:sp>
      <p:sp>
        <p:nvSpPr>
          <p:cNvPr id="184" name="Google Shape;184;p2"/>
          <p:cNvSpPr/>
          <p:nvPr/>
        </p:nvSpPr>
        <p:spPr>
          <a:xfrm>
            <a:off x="292680" y="1039680"/>
            <a:ext cx="2276280" cy="5925240"/>
          </a:xfrm>
          <a:custGeom>
            <a:rect b="b" l="l" r="r" t="t"/>
            <a:pathLst>
              <a:path extrusionOk="0" h="21600" w="21600">
                <a:moveTo>
                  <a:pt x="0" y="0"/>
                </a:moveTo>
                <a:lnTo>
                  <a:pt x="21600" y="0"/>
                </a:lnTo>
                <a:lnTo>
                  <a:pt x="21600" y="21600"/>
                </a:lnTo>
                <a:lnTo>
                  <a:pt x="0" y="21600"/>
                </a:lnTo>
                <a:lnTo>
                  <a:pt x="0" y="0"/>
                </a:lnTo>
                <a:close/>
              </a:path>
            </a:pathLst>
          </a:custGeom>
          <a:solidFill>
            <a:srgbClr val="F8F9FA"/>
          </a:solidFill>
          <a:ln>
            <a:noFill/>
          </a:ln>
        </p:spPr>
        <p:txBody>
          <a:bodyPr anchorCtr="0" anchor="ctr" bIns="0" lIns="0" spcFirstLastPara="1" rIns="0" wrap="square" tIns="0">
            <a:spAutoFit/>
          </a:bodyPr>
          <a:lstStyle/>
          <a:p>
            <a:pPr indent="0" lvl="0" marL="0" marR="0" rtl="0" algn="just">
              <a:lnSpc>
                <a:spcPct val="100000"/>
              </a:lnSpc>
              <a:spcBef>
                <a:spcPts val="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The internships are subject to a signed agreement with the host company or institution, to which is sometimes annexed an educational contract specifying the terms and objectives of the activity carried out in the field.</a:t>
            </a:r>
            <a:endParaRPr/>
          </a:p>
          <a:p>
            <a:pPr indent="0" lvl="0" marL="0" marR="0" rtl="0" algn="just">
              <a:lnSpc>
                <a:spcPct val="100000"/>
              </a:lnSpc>
              <a:spcBef>
                <a:spcPts val="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The M1 intership last between 150 and 300 hours depending on the specialties. They constitute a first contact with the profession of psychologist and offer the student the opportunity to discover professional contexts, to observe practices, to participate in actions, to articulate theory and practice, and to test methods. and techniques learned at the university.</a:t>
            </a:r>
            <a:endParaRPr/>
          </a:p>
          <a:p>
            <a:pPr indent="0" lvl="0" marL="0" marR="0" rtl="0" algn="just">
              <a:lnSpc>
                <a:spcPct val="100000"/>
              </a:lnSpc>
              <a:spcBef>
                <a:spcPts val="0"/>
              </a:spcBef>
              <a:spcAft>
                <a:spcPts val="0"/>
              </a:spcAft>
              <a:buClr>
                <a:schemeClr val="dk1"/>
              </a:buClr>
              <a:buSzPts val="750"/>
              <a:buFont typeface="Tahoma"/>
              <a:buNone/>
            </a:pPr>
            <a:r>
              <a:rPr b="0" i="0" lang="fr-FR" sz="750" u="none" cap="none" strike="noStrike">
                <a:solidFill>
                  <a:schemeClr val="dk1"/>
                </a:solidFill>
                <a:latin typeface="Tahoma"/>
                <a:ea typeface="Tahoma"/>
                <a:cs typeface="Tahoma"/>
                <a:sym typeface="Tahoma"/>
              </a:rPr>
              <a:t>The M1 traning period gives rise to the drafting </a:t>
            </a:r>
            <a:r>
              <a:rPr b="0" i="0" lang="fr-FR" sz="750" u="none" cap="none" strike="noStrike">
                <a:solidFill>
                  <a:srgbClr val="000000"/>
                </a:solidFill>
                <a:latin typeface="Tahoma"/>
                <a:ea typeface="Tahoma"/>
                <a:cs typeface="Tahoma"/>
                <a:sym typeface="Tahoma"/>
              </a:rPr>
              <a:t>of a report, the volume of which may vary according to the specialty. The writing is guided by a tutor (teacher-researcher or psychologist).</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 content describes the structure, functions and operation of the internship location. The trainee's activities are presented and analysed from a theorical point of view methodological, practical, ethical; their interest and their limits are discussed in view of the context of their realization. The emphasis is on developing professional identity and building professional posture.</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Master 2 :</a:t>
            </a:r>
            <a:endParaRPr/>
          </a:p>
          <a:p>
            <a:pPr indent="0" lvl="0" marL="0" marR="0" rtl="0" algn="just">
              <a:spcBef>
                <a:spcPts val="0"/>
              </a:spcBef>
              <a:spcAft>
                <a:spcPts val="0"/>
              </a:spcAft>
              <a:buNone/>
            </a:pPr>
            <a:r>
              <a:rPr b="0" i="0" lang="fr-FR" sz="750" u="none" cap="none" strike="noStrike">
                <a:solidFill>
                  <a:srgbClr val="000000"/>
                </a:solidFill>
                <a:latin typeface="Tahoma"/>
                <a:ea typeface="Tahoma"/>
                <a:cs typeface="Tahoma"/>
                <a:sym typeface="Tahoma"/>
              </a:rPr>
              <a:t>A minimum 4-month internship is compulsory in M2. It can be carried out abroad and must be of a participatory nature and not of observation. It can take place in a company, within the public service or an </a:t>
            </a:r>
            <a:r>
              <a:rPr b="0" i="0" lang="fr-FR" sz="750" u="none" cap="none" strike="noStrike">
                <a:solidFill>
                  <a:schemeClr val="dk1"/>
                </a:solidFill>
                <a:latin typeface="Tahoma"/>
                <a:ea typeface="Tahoma"/>
                <a:cs typeface="Tahoma"/>
                <a:sym typeface="Tahoma"/>
              </a:rPr>
              <a:t>association. The M2 internship last between 400 and 600 hours. They constitute a first professional experience in liability. The trainee conducts evaluations, interventions and / or action research work on a psychological issue. Supervised by a teacher-researcher work supervisor </a:t>
            </a:r>
            <a:r>
              <a:rPr b="0" i="0" lang="fr-FR" sz="750" u="none" cap="none" strike="noStrike">
                <a:solidFill>
                  <a:srgbClr val="000000"/>
                </a:solidFill>
                <a:latin typeface="Tahoma"/>
                <a:ea typeface="Tahoma"/>
                <a:cs typeface="Tahoma"/>
                <a:sym typeface="Tahoma"/>
              </a:rPr>
              <a:t>at the university and a professional work enterprise tutor in the host organization, he must respond to the mission entrusted to him and enrich it by the specific contributions of theories and methods of his specialty. He is called upon to work in a multidisciplinary team and in an institutional partnership. To obtain the title of psychologist, he will, with the help of his referent psychologist, have to practice distancing himself from his practice, a justified critical analysis and great vigilance on ethical and deontological issues. Writing is guided by the teacher- researcher and tutor psychologist, The content </a:t>
            </a:r>
            <a:r>
              <a:rPr b="0" i="0" lang="fr-FR" sz="750" u="none" cap="none" strike="noStrike">
                <a:solidFill>
                  <a:srgbClr val="009900"/>
                </a:solidFill>
                <a:latin typeface="Tahoma"/>
                <a:ea typeface="Tahoma"/>
                <a:cs typeface="Tahoma"/>
                <a:sym typeface="Tahoma"/>
              </a:rPr>
              <a:t>describes</a:t>
            </a:r>
            <a:r>
              <a:rPr b="0" i="0" lang="fr-FR" sz="750" u="none" cap="none" strike="noStrike">
                <a:solidFill>
                  <a:srgbClr val="000000"/>
                </a:solidFill>
                <a:latin typeface="Tahoma"/>
                <a:ea typeface="Tahoma"/>
                <a:cs typeface="Tahoma"/>
                <a:sym typeface="Tahoma"/>
              </a:rPr>
              <a:t> the structure, functions and </a:t>
            </a:r>
            <a:r>
              <a:rPr b="0" i="0" lang="fr-FR" sz="750" u="none" cap="none" strike="noStrike">
                <a:solidFill>
                  <a:srgbClr val="009900"/>
                </a:solidFill>
                <a:latin typeface="Tahoma"/>
                <a:ea typeface="Tahoma"/>
                <a:cs typeface="Tahoma"/>
                <a:sym typeface="Tahoma"/>
              </a:rPr>
              <a:t>operation</a:t>
            </a:r>
            <a:r>
              <a:rPr b="0" i="0" lang="fr-FR" sz="750" u="none" cap="none" strike="noStrike">
                <a:solidFill>
                  <a:srgbClr val="000000"/>
                </a:solidFill>
                <a:latin typeface="Tahoma"/>
                <a:ea typeface="Tahoma"/>
                <a:cs typeface="Tahoma"/>
                <a:sym typeface="Tahoma"/>
              </a:rPr>
              <a:t> of the training location</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 </a:t>
            </a:r>
            <a:endParaRPr/>
          </a:p>
        </p:txBody>
      </p:sp>
      <p:sp>
        <p:nvSpPr>
          <p:cNvPr id="185" name="Google Shape;185;p2"/>
          <p:cNvSpPr/>
          <p:nvPr/>
        </p:nvSpPr>
        <p:spPr>
          <a:xfrm>
            <a:off x="2742840" y="1146146"/>
            <a:ext cx="2235600" cy="1974067"/>
          </a:xfrm>
          <a:custGeom>
            <a:rect b="b" l="l" r="r" t="t"/>
            <a:pathLst>
              <a:path extrusionOk="0" h="21600" w="21600">
                <a:moveTo>
                  <a:pt x="0" y="0"/>
                </a:moveTo>
                <a:lnTo>
                  <a:pt x="21600" y="0"/>
                </a:lnTo>
                <a:lnTo>
                  <a:pt x="21600" y="21600"/>
                </a:lnTo>
                <a:lnTo>
                  <a:pt x="0" y="21600"/>
                </a:lnTo>
                <a:lnTo>
                  <a:pt x="0" y="0"/>
                </a:lnTo>
                <a:close/>
              </a:path>
            </a:pathLst>
          </a:custGeom>
          <a:solidFill>
            <a:srgbClr val="F8F9FA"/>
          </a:solidFill>
          <a:ln>
            <a:noFill/>
          </a:ln>
        </p:spPr>
        <p:txBody>
          <a:bodyPr anchorCtr="0" anchor="ctr" bIns="0" lIns="0" spcFirstLastPara="1" rIns="0" wrap="square" tIns="0">
            <a:spAutoFit/>
          </a:bodyPr>
          <a:lstStyle/>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The trainee's activities are presented and analyzed from a theoretical, methodological, practical and ethical point of view; their interest and their limits are discussed with regard to the context of their realization.</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In M2, the reports are presented in front of a jury composed of two research professors (including the internship supervisor) and the tutor psychologist, according to the terms of the order of May 19, 2006 to be able to use the title of psychologist (modalities of organization and validation of the professional internship provided for by Decree No. 90-255 of March 22 1990 amended fixing the list of diplomas allowing professional use of the title of psychologist).</a:t>
            </a:r>
            <a:endParaRPr/>
          </a:p>
          <a:p>
            <a:pPr indent="0" lvl="0" marL="0" marR="0" rtl="0" algn="just">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A score below the average for the second year internship is eliminatory for obtaining the qualification.</a:t>
            </a:r>
            <a:endParaRPr/>
          </a:p>
        </p:txBody>
      </p:sp>
      <p:pic>
        <p:nvPicPr>
          <p:cNvPr id="186" name="Google Shape;186;p2"/>
          <p:cNvPicPr preferRelativeResize="0"/>
          <p:nvPr/>
        </p:nvPicPr>
        <p:blipFill rotWithShape="1">
          <a:blip r:embed="rId4">
            <a:alphaModFix/>
          </a:blip>
          <a:srcRect b="0" l="0" r="0" t="0"/>
          <a:stretch/>
        </p:blipFill>
        <p:spPr>
          <a:xfrm>
            <a:off x="8301240" y="2687760"/>
            <a:ext cx="325080" cy="10692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
          <p:cNvSpPr/>
          <p:nvPr/>
        </p:nvSpPr>
        <p:spPr>
          <a:xfrm>
            <a:off x="4678920" y="6905519"/>
            <a:ext cx="338040" cy="338040"/>
          </a:xfrm>
          <a:custGeom>
            <a:rect b="b" l="l" r="r" t="t"/>
            <a:pathLst>
              <a:path extrusionOk="0" h="21600" w="21600">
                <a:moveTo>
                  <a:pt x="0" y="0"/>
                </a:moveTo>
                <a:lnTo>
                  <a:pt x="21600" y="0"/>
                </a:lnTo>
                <a:lnTo>
                  <a:pt x="21600" y="21600"/>
                </a:lnTo>
                <a:lnTo>
                  <a:pt x="0" y="21600"/>
                </a:lnTo>
                <a:lnTo>
                  <a:pt x="0" y="0"/>
                </a:lnTo>
                <a:close/>
              </a:path>
            </a:pathLst>
          </a:cu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3" name="Google Shape;193;p3"/>
          <p:cNvSpPr/>
          <p:nvPr/>
        </p:nvSpPr>
        <p:spPr>
          <a:xfrm>
            <a:off x="552240" y="1087200"/>
            <a:ext cx="2077920" cy="2426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9000">
            <a:spAutoFit/>
          </a:bodyPr>
          <a:lstStyle/>
          <a:p>
            <a:pPr indent="-53816" lvl="0" marL="0" marR="5040" rtl="0" algn="l">
              <a:lnSpc>
                <a:spcPct val="102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Pyscho-social intervention and care techniques (3 cr)</a:t>
            </a:r>
            <a:endParaRPr/>
          </a:p>
        </p:txBody>
      </p:sp>
      <p:sp>
        <p:nvSpPr>
          <p:cNvPr id="194" name="Google Shape;194;p3"/>
          <p:cNvSpPr/>
          <p:nvPr/>
        </p:nvSpPr>
        <p:spPr>
          <a:xfrm>
            <a:off x="385200" y="1472400"/>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2</a:t>
            </a:r>
            <a:endParaRPr/>
          </a:p>
        </p:txBody>
      </p:sp>
      <p:sp>
        <p:nvSpPr>
          <p:cNvPr id="195" name="Google Shape;195;p3"/>
          <p:cNvSpPr/>
          <p:nvPr/>
        </p:nvSpPr>
        <p:spPr>
          <a:xfrm>
            <a:off x="385200" y="1661039"/>
            <a:ext cx="1564919" cy="127080"/>
          </a:xfrm>
          <a:custGeom>
            <a:rect b="b" l="l" r="r" t="t"/>
            <a:pathLst>
              <a:path extrusionOk="0" h="21600" w="21600">
                <a:moveTo>
                  <a:pt x="0" y="0"/>
                </a:moveTo>
                <a:lnTo>
                  <a:pt x="21600" y="0"/>
                </a:lnTo>
                <a:lnTo>
                  <a:pt x="21600" y="21600"/>
                </a:lnTo>
                <a:lnTo>
                  <a:pt x="0" y="21600"/>
                </a:lnTo>
                <a:lnTo>
                  <a:pt x="0" y="0"/>
                </a:lnTo>
                <a:close/>
              </a:path>
            </a:pathLst>
          </a:custGeom>
          <a:solidFill>
            <a:srgbClr val="00BBE6"/>
          </a:solidFill>
          <a:ln>
            <a:noFill/>
          </a:ln>
        </p:spPr>
        <p:txBody>
          <a:bodyPr anchorCtr="0" anchor="t" bIns="0" lIns="0" spcFirstLastPara="1" rIns="0" wrap="square" tIns="12225">
            <a:spAutoFit/>
          </a:bodyPr>
          <a:lstStyle/>
          <a:p>
            <a:pPr indent="0" lvl="0" marL="35640" marR="0" rtl="0" algn="l">
              <a:lnSpc>
                <a:spcPct val="100000"/>
              </a:lnSpc>
              <a:spcBef>
                <a:spcPts val="0"/>
              </a:spcBef>
              <a:spcAft>
                <a:spcPts val="0"/>
              </a:spcAft>
              <a:buClr>
                <a:srgbClr val="000000"/>
              </a:buClr>
              <a:buSzPts val="750"/>
              <a:buFont typeface="Arial"/>
              <a:buNone/>
            </a:pPr>
            <a:r>
              <a:rPr b="1" i="0" lang="fr-FR" sz="750" u="none" cap="none" strike="noStrike">
                <a:solidFill>
                  <a:srgbClr val="000000"/>
                </a:solidFill>
                <a:latin typeface="Arial"/>
                <a:ea typeface="Arial"/>
                <a:cs typeface="Arial"/>
                <a:sym typeface="Arial"/>
              </a:rPr>
              <a:t>SEMESTER 3</a:t>
            </a:r>
            <a:endParaRPr/>
          </a:p>
        </p:txBody>
      </p:sp>
      <p:sp>
        <p:nvSpPr>
          <p:cNvPr id="196" name="Google Shape;196;p3"/>
          <p:cNvSpPr/>
          <p:nvPr/>
        </p:nvSpPr>
        <p:spPr>
          <a:xfrm>
            <a:off x="444599" y="1823399"/>
            <a:ext cx="2191680" cy="366839"/>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Intervention and diagnosis in the psychology of work (12 cr)</a:t>
            </a:r>
            <a:endParaRPr/>
          </a:p>
          <a:p>
            <a:pPr indent="0" lvl="0" marL="0" marR="0" rtl="0" algn="l">
              <a:lnSpc>
                <a:spcPct val="100000"/>
              </a:lnSpc>
              <a:spcBef>
                <a:spcPts val="91"/>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p:txBody>
      </p:sp>
      <p:sp>
        <p:nvSpPr>
          <p:cNvPr id="197" name="Google Shape;197;p3"/>
          <p:cNvSpPr/>
          <p:nvPr/>
        </p:nvSpPr>
        <p:spPr>
          <a:xfrm>
            <a:off x="520560" y="1940040"/>
            <a:ext cx="2147760" cy="9478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0" marR="30600" rtl="0" algn="l">
              <a:lnSpc>
                <a:spcPct val="102000"/>
              </a:lnSpc>
              <a:spcBef>
                <a:spcPts val="0"/>
              </a:spcBef>
              <a:spcAft>
                <a:spcPts val="0"/>
              </a:spcAft>
              <a:buClr>
                <a:schemeClr val="dk1"/>
              </a:buClr>
              <a:buSzPts val="750"/>
              <a:buFont typeface="Arial"/>
              <a:buNone/>
            </a:pPr>
            <a:r>
              <a:t/>
            </a:r>
            <a:endParaRPr b="0" i="0" sz="750" u="none" cap="none" strike="noStrike">
              <a:solidFill>
                <a:srgbClr val="000000"/>
              </a:solidFill>
              <a:latin typeface="Tahoma"/>
              <a:ea typeface="Tahoma"/>
              <a:cs typeface="Tahoma"/>
              <a:sym typeface="Tahoma"/>
            </a:endParaRPr>
          </a:p>
          <a:p>
            <a:pPr indent="-53816" lvl="0" marL="0" marR="30600" rtl="0" algn="l">
              <a:lnSpc>
                <a:spcPct val="102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From project to advice: intervention approaches  </a:t>
            </a:r>
            <a:endParaRPr/>
          </a:p>
          <a:p>
            <a:pPr indent="-53816" lvl="0" marL="0" marR="38880" rtl="0" algn="l">
              <a:lnSpc>
                <a:spcPct val="102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Mobility and integration: models, practices and professions</a:t>
            </a:r>
            <a:endParaRPr/>
          </a:p>
          <a:p>
            <a:pPr indent="-53816" lvl="0" marL="0" marR="3888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Training and skills development</a:t>
            </a:r>
            <a:endParaRPr/>
          </a:p>
          <a:p>
            <a:pPr indent="-53816" lvl="0" marL="0" marR="34920" rtl="0" algn="l">
              <a:lnSpc>
                <a:spcPct val="102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Organization, ergonomics and working conditions</a:t>
            </a:r>
            <a:endParaRPr/>
          </a:p>
        </p:txBody>
      </p:sp>
      <p:sp>
        <p:nvSpPr>
          <p:cNvPr id="198" name="Google Shape;198;p3"/>
          <p:cNvSpPr/>
          <p:nvPr/>
        </p:nvSpPr>
        <p:spPr>
          <a:xfrm>
            <a:off x="444599" y="2873880"/>
            <a:ext cx="219564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Professional insertion, ethics and</a:t>
            </a:r>
            <a:endParaRPr/>
          </a:p>
        </p:txBody>
      </p:sp>
      <p:sp>
        <p:nvSpPr>
          <p:cNvPr id="199" name="Google Shape;199;p3"/>
          <p:cNvSpPr/>
          <p:nvPr/>
        </p:nvSpPr>
        <p:spPr>
          <a:xfrm>
            <a:off x="520560" y="2990520"/>
            <a:ext cx="2154960" cy="4791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communication (6 cr)</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Profession, professional project and ethics</a:t>
            </a:r>
            <a:endParaRPr/>
          </a:p>
          <a:p>
            <a:pPr indent="-53816" lvl="0" marL="0" marR="30600" rtl="0" algn="l">
              <a:lnSpc>
                <a:spcPct val="102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Communication: new approaches, new practices,  </a:t>
            </a:r>
            <a:endParaRPr/>
          </a:p>
        </p:txBody>
      </p:sp>
      <p:sp>
        <p:nvSpPr>
          <p:cNvPr id="200" name="Google Shape;200;p3"/>
          <p:cNvSpPr/>
          <p:nvPr/>
        </p:nvSpPr>
        <p:spPr>
          <a:xfrm>
            <a:off x="545760" y="3574079"/>
            <a:ext cx="26712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(6 cr)</a:t>
            </a:r>
            <a:endParaRPr/>
          </a:p>
        </p:txBody>
      </p:sp>
      <p:sp>
        <p:nvSpPr>
          <p:cNvPr id="201" name="Google Shape;201;p3"/>
          <p:cNvSpPr/>
          <p:nvPr/>
        </p:nvSpPr>
        <p:spPr>
          <a:xfrm>
            <a:off x="444599" y="3457439"/>
            <a:ext cx="218988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Management of people and organizations</a:t>
            </a:r>
            <a:endParaRPr/>
          </a:p>
        </p:txBody>
      </p:sp>
      <p:sp>
        <p:nvSpPr>
          <p:cNvPr id="202" name="Google Shape;202;p3"/>
          <p:cNvSpPr/>
          <p:nvPr/>
        </p:nvSpPr>
        <p:spPr>
          <a:xfrm>
            <a:off x="2787840" y="1087200"/>
            <a:ext cx="154908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Recruitment and evaluation (3 cr)</a:t>
            </a:r>
            <a:endParaRPr/>
          </a:p>
        </p:txBody>
      </p:sp>
      <p:sp>
        <p:nvSpPr>
          <p:cNvPr id="203" name="Google Shape;203;p3"/>
          <p:cNvSpPr/>
          <p:nvPr/>
        </p:nvSpPr>
        <p:spPr>
          <a:xfrm>
            <a:off x="2787840" y="1203840"/>
            <a:ext cx="1761119"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Data collection and processing (3 cr)</a:t>
            </a:r>
            <a:endParaRPr/>
          </a:p>
        </p:txBody>
      </p:sp>
      <p:sp>
        <p:nvSpPr>
          <p:cNvPr id="204" name="Google Shape;204;p3"/>
          <p:cNvSpPr/>
          <p:nvPr/>
        </p:nvSpPr>
        <p:spPr>
          <a:xfrm>
            <a:off x="2728800" y="1427760"/>
            <a:ext cx="1564919" cy="127080"/>
          </a:xfrm>
          <a:custGeom>
            <a:rect b="b" l="l" r="r" t="t"/>
            <a:pathLst>
              <a:path extrusionOk="0" h="21600" w="21600">
                <a:moveTo>
                  <a:pt x="0" y="0"/>
                </a:moveTo>
                <a:lnTo>
                  <a:pt x="21600" y="0"/>
                </a:lnTo>
                <a:lnTo>
                  <a:pt x="21600" y="21600"/>
                </a:lnTo>
                <a:lnTo>
                  <a:pt x="0" y="21600"/>
                </a:lnTo>
                <a:lnTo>
                  <a:pt x="0" y="0"/>
                </a:lnTo>
                <a:close/>
              </a:path>
            </a:pathLst>
          </a:custGeom>
          <a:solidFill>
            <a:srgbClr val="00BBE6"/>
          </a:solidFill>
          <a:ln>
            <a:noFill/>
          </a:ln>
        </p:spPr>
        <p:txBody>
          <a:bodyPr anchorCtr="0" anchor="t" bIns="0" lIns="0" spcFirstLastPara="1" rIns="0" wrap="square" tIns="12225">
            <a:spAutoFit/>
          </a:bodyPr>
          <a:lstStyle/>
          <a:p>
            <a:pPr indent="0" lvl="0" marL="35640" marR="0" rtl="0" algn="l">
              <a:lnSpc>
                <a:spcPct val="100000"/>
              </a:lnSpc>
              <a:spcBef>
                <a:spcPts val="0"/>
              </a:spcBef>
              <a:spcAft>
                <a:spcPts val="0"/>
              </a:spcAft>
              <a:buClr>
                <a:srgbClr val="000000"/>
              </a:buClr>
              <a:buSzPts val="750"/>
              <a:buFont typeface="Arial"/>
              <a:buNone/>
            </a:pPr>
            <a:r>
              <a:rPr b="1" i="0" lang="fr-FR" sz="750" u="none" cap="none" strike="noStrike">
                <a:solidFill>
                  <a:srgbClr val="000000"/>
                </a:solidFill>
                <a:latin typeface="Arial"/>
                <a:ea typeface="Arial"/>
                <a:cs typeface="Arial"/>
                <a:sym typeface="Arial"/>
              </a:rPr>
              <a:t>SEMESTER 4</a:t>
            </a:r>
            <a:endParaRPr/>
          </a:p>
        </p:txBody>
      </p:sp>
      <p:sp>
        <p:nvSpPr>
          <p:cNvPr id="205" name="Google Shape;205;p3"/>
          <p:cNvSpPr/>
          <p:nvPr/>
        </p:nvSpPr>
        <p:spPr>
          <a:xfrm>
            <a:off x="2787840" y="1590120"/>
            <a:ext cx="2024999"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Occupational health and safety (3 cr)</a:t>
            </a:r>
            <a:endParaRPr/>
          </a:p>
        </p:txBody>
      </p:sp>
      <p:sp>
        <p:nvSpPr>
          <p:cNvPr id="206" name="Google Shape;206;p3"/>
          <p:cNvSpPr/>
          <p:nvPr/>
        </p:nvSpPr>
        <p:spPr>
          <a:xfrm>
            <a:off x="2787840" y="1706760"/>
            <a:ext cx="1549080" cy="2408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Opening on the international (3 cr)</a:t>
            </a:r>
            <a:endParaRPr/>
          </a:p>
        </p:txBody>
      </p:sp>
      <p:sp>
        <p:nvSpPr>
          <p:cNvPr id="207" name="Google Shape;207;p3"/>
          <p:cNvSpPr/>
          <p:nvPr/>
        </p:nvSpPr>
        <p:spPr>
          <a:xfrm>
            <a:off x="2787840" y="1823399"/>
            <a:ext cx="219096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Research paper and methodology of the</a:t>
            </a:r>
            <a:endParaRPr/>
          </a:p>
        </p:txBody>
      </p:sp>
      <p:sp>
        <p:nvSpPr>
          <p:cNvPr id="208" name="Google Shape;208;p3"/>
          <p:cNvSpPr/>
          <p:nvPr/>
        </p:nvSpPr>
        <p:spPr>
          <a:xfrm>
            <a:off x="2863800" y="1940040"/>
            <a:ext cx="811080" cy="243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research (6 cr)</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Master thesis</a:t>
            </a:r>
            <a:endParaRPr/>
          </a:p>
        </p:txBody>
      </p:sp>
      <p:sp>
        <p:nvSpPr>
          <p:cNvPr id="209" name="Google Shape;209;p3"/>
          <p:cNvSpPr/>
          <p:nvPr/>
        </p:nvSpPr>
        <p:spPr>
          <a:xfrm>
            <a:off x="2895479" y="2173680"/>
            <a:ext cx="1762919"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53816" lvl="0" marL="0" marR="0" rtl="0" algn="l">
              <a:lnSpc>
                <a:spcPct val="100000"/>
              </a:lnSpc>
              <a:spcBef>
                <a:spcPts val="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Current research in psychology</a:t>
            </a:r>
            <a:endParaRPr/>
          </a:p>
        </p:txBody>
      </p:sp>
      <p:sp>
        <p:nvSpPr>
          <p:cNvPr id="210" name="Google Shape;210;p3"/>
          <p:cNvSpPr/>
          <p:nvPr/>
        </p:nvSpPr>
        <p:spPr>
          <a:xfrm>
            <a:off x="2787840" y="2290319"/>
            <a:ext cx="219168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Qualifying course and professional seminars</a:t>
            </a:r>
            <a:endParaRPr/>
          </a:p>
        </p:txBody>
      </p:sp>
      <p:sp>
        <p:nvSpPr>
          <p:cNvPr id="211" name="Google Shape;211;p3"/>
          <p:cNvSpPr/>
          <p:nvPr/>
        </p:nvSpPr>
        <p:spPr>
          <a:xfrm>
            <a:off x="2863800" y="2406960"/>
            <a:ext cx="1745999" cy="59364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3816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(18 cr)</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Internship report</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Analysis of professional practices</a:t>
            </a:r>
            <a:endParaRPr/>
          </a:p>
          <a:p>
            <a:pPr indent="-53816" lvl="0" marL="0" marR="0" rtl="0" algn="l">
              <a:lnSpc>
                <a:spcPct val="100000"/>
              </a:lnSpc>
              <a:spcBef>
                <a:spcPts val="20"/>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Professional writings</a:t>
            </a:r>
            <a:endParaRPr/>
          </a:p>
          <a:p>
            <a:pPr indent="-53816" lvl="0" marL="0" marR="0" rtl="0" algn="l">
              <a:lnSpc>
                <a:spcPct val="100000"/>
              </a:lnSpc>
              <a:spcBef>
                <a:spcPts val="14"/>
              </a:spcBef>
              <a:spcAft>
                <a:spcPts val="0"/>
              </a:spcAft>
              <a:buClr>
                <a:srgbClr val="0072B4"/>
              </a:buClr>
              <a:buSzPts val="848"/>
              <a:buFont typeface="Arial"/>
              <a:buChar char="•"/>
            </a:pPr>
            <a:r>
              <a:rPr b="0" i="0" lang="fr-FR" sz="750" u="none" cap="none" strike="noStrike">
                <a:solidFill>
                  <a:srgbClr val="000000"/>
                </a:solidFill>
                <a:latin typeface="Tahoma"/>
                <a:ea typeface="Tahoma"/>
                <a:cs typeface="Tahoma"/>
                <a:sym typeface="Tahoma"/>
              </a:rPr>
              <a:t>Professional seminars</a:t>
            </a:r>
            <a:endParaRPr/>
          </a:p>
        </p:txBody>
      </p:sp>
      <p:sp>
        <p:nvSpPr>
          <p:cNvPr id="212" name="Google Shape;212;p3"/>
          <p:cNvSpPr/>
          <p:nvPr/>
        </p:nvSpPr>
        <p:spPr>
          <a:xfrm>
            <a:off x="2728800" y="3142439"/>
            <a:ext cx="2235600" cy="149040"/>
          </a:xfrm>
          <a:custGeom>
            <a:rect b="b" l="l" r="r" t="t"/>
            <a:pathLst>
              <a:path extrusionOk="0" h="21600" w="21600">
                <a:moveTo>
                  <a:pt x="0" y="0"/>
                </a:moveTo>
                <a:lnTo>
                  <a:pt x="21600" y="0"/>
                </a:lnTo>
                <a:lnTo>
                  <a:pt x="21600" y="21600"/>
                </a:lnTo>
                <a:lnTo>
                  <a:pt x="0" y="21600"/>
                </a:lnTo>
                <a:lnTo>
                  <a:pt x="0" y="0"/>
                </a:lnTo>
                <a:close/>
              </a:path>
            </a:pathLst>
          </a:custGeom>
          <a:solidFill>
            <a:srgbClr val="ECEADF"/>
          </a:solidFill>
          <a:ln>
            <a:noFill/>
          </a:ln>
        </p:spPr>
        <p:txBody>
          <a:bodyPr anchorCtr="0" anchor="t" bIns="0" lIns="0" spcFirstLastPara="1" rIns="0" wrap="square" tIns="11500">
            <a:spAutoFit/>
          </a:bodyPr>
          <a:lstStyle/>
          <a:p>
            <a:pPr indent="0" lvl="0" marL="7164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CONTACTS ORIENTATION</a:t>
            </a:r>
            <a:endParaRPr/>
          </a:p>
        </p:txBody>
      </p:sp>
      <p:sp>
        <p:nvSpPr>
          <p:cNvPr id="213" name="Google Shape;213;p3"/>
          <p:cNvSpPr/>
          <p:nvPr/>
        </p:nvSpPr>
        <p:spPr>
          <a:xfrm>
            <a:off x="2716200" y="3304800"/>
            <a:ext cx="1029959"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0" lvl="0" marL="12600" marR="0" rtl="0" algn="l">
              <a:lnSpc>
                <a:spcPct val="100000"/>
              </a:lnSpc>
              <a:spcBef>
                <a:spcPts val="0"/>
              </a:spcBef>
              <a:spcAft>
                <a:spcPts val="0"/>
              </a:spcAft>
              <a:buClr>
                <a:srgbClr val="000000"/>
              </a:buClr>
              <a:buSzPts val="750"/>
              <a:buFont typeface="Tahoma"/>
              <a:buNone/>
            </a:pPr>
            <a:r>
              <a:rPr b="0" i="0" lang="fr-FR" sz="750" u="none" cap="none" strike="noStrike">
                <a:solidFill>
                  <a:srgbClr val="000000"/>
                </a:solidFill>
                <a:latin typeface="Tahoma"/>
                <a:ea typeface="Tahoma"/>
                <a:cs typeface="Tahoma"/>
                <a:sym typeface="Tahoma"/>
              </a:rPr>
              <a:t>Visit the websites :</a:t>
            </a:r>
            <a:endParaRPr/>
          </a:p>
        </p:txBody>
      </p:sp>
      <p:sp>
        <p:nvSpPr>
          <p:cNvPr id="214" name="Google Shape;214;p3"/>
          <p:cNvSpPr/>
          <p:nvPr/>
        </p:nvSpPr>
        <p:spPr>
          <a:xfrm>
            <a:off x="2787840" y="3421800"/>
            <a:ext cx="114336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suio.univ-amu.fr/contact</a:t>
            </a:r>
            <a:endParaRPr/>
          </a:p>
        </p:txBody>
      </p:sp>
      <p:sp>
        <p:nvSpPr>
          <p:cNvPr id="215" name="Google Shape;215;p3"/>
          <p:cNvSpPr/>
          <p:nvPr/>
        </p:nvSpPr>
        <p:spPr>
          <a:xfrm>
            <a:off x="2787840" y="3538440"/>
            <a:ext cx="1079280" cy="12636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1500">
            <a:spAutoFit/>
          </a:bodyPr>
          <a:lstStyle/>
          <a:p>
            <a:pPr indent="-79057" lvl="0" marL="0" marR="0" rtl="0" algn="l">
              <a:lnSpc>
                <a:spcPct val="100000"/>
              </a:lnSpc>
              <a:spcBef>
                <a:spcPts val="0"/>
              </a:spcBef>
              <a:spcAft>
                <a:spcPts val="0"/>
              </a:spcAft>
              <a:buClr>
                <a:srgbClr val="0072B4"/>
              </a:buClr>
              <a:buSzPts val="1245"/>
              <a:buFont typeface="Arial"/>
              <a:buChar char="•"/>
            </a:pPr>
            <a:r>
              <a:rPr b="0" i="0" lang="fr-FR" sz="750" u="none" cap="none" strike="noStrike">
                <a:solidFill>
                  <a:srgbClr val="000000"/>
                </a:solidFill>
                <a:latin typeface="Tahoma"/>
                <a:ea typeface="Tahoma"/>
                <a:cs typeface="Tahoma"/>
                <a:sym typeface="Tahoma"/>
              </a:rPr>
              <a:t>formations.univ-amu.fr</a:t>
            </a:r>
            <a:endParaRPr/>
          </a:p>
        </p:txBody>
      </p:sp>
      <p:sp>
        <p:nvSpPr>
          <p:cNvPr id="216" name="Google Shape;216;p3"/>
          <p:cNvSpPr/>
          <p:nvPr/>
        </p:nvSpPr>
        <p:spPr>
          <a:xfrm>
            <a:off x="1530000" y="520919"/>
            <a:ext cx="27000" cy="278280"/>
          </a:xfrm>
          <a:custGeom>
            <a:rect b="b" l="l" r="r" t="t"/>
            <a:pathLst>
              <a:path extrusionOk="0" h="278765" w="27305">
                <a:moveTo>
                  <a:pt x="26935" y="0"/>
                </a:moveTo>
                <a:lnTo>
                  <a:pt x="0" y="0"/>
                </a:lnTo>
                <a:lnTo>
                  <a:pt x="0" y="278337"/>
                </a:lnTo>
                <a:lnTo>
                  <a:pt x="26935" y="278337"/>
                </a:lnTo>
                <a:lnTo>
                  <a:pt x="26935" y="0"/>
                </a:lnTo>
                <a:close/>
              </a:path>
            </a:pathLst>
          </a:custGeom>
          <a:solidFill>
            <a:srgbClr val="FFB81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17" name="Google Shape;217;p3"/>
          <p:cNvSpPr/>
          <p:nvPr/>
        </p:nvSpPr>
        <p:spPr>
          <a:xfrm>
            <a:off x="1580400" y="507959"/>
            <a:ext cx="3542400" cy="442080"/>
          </a:xfrm>
          <a:custGeom>
            <a:rect b="b" l="l" r="r" t="t"/>
            <a:pathLst>
              <a:path extrusionOk="0" h="21600" w="21600">
                <a:moveTo>
                  <a:pt x="0" y="0"/>
                </a:moveTo>
                <a:lnTo>
                  <a:pt x="21600" y="0"/>
                </a:lnTo>
                <a:lnTo>
                  <a:pt x="21600" y="21600"/>
                </a:lnTo>
                <a:lnTo>
                  <a:pt x="0" y="21600"/>
                </a:lnTo>
                <a:lnTo>
                  <a:pt x="0" y="0"/>
                </a:lnTo>
                <a:close/>
              </a:path>
            </a:pathLst>
          </a:custGeom>
          <a:noFill/>
          <a:ln>
            <a:noFill/>
          </a:ln>
        </p:spPr>
        <p:txBody>
          <a:bodyPr anchorCtr="0" anchor="t" bIns="0" lIns="0" spcFirstLastPara="1" rIns="0" wrap="square" tIns="15100">
            <a:spAutoFit/>
          </a:bodyPr>
          <a:lstStyle/>
          <a:p>
            <a:pPr indent="0" lvl="0" marL="12600" marR="0" rtl="0" algn="l">
              <a:lnSpc>
                <a:spcPct val="100000"/>
              </a:lnSpc>
              <a:spcBef>
                <a:spcPts val="0"/>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MASTER Psychology</a:t>
            </a:r>
            <a:endParaRPr/>
          </a:p>
          <a:p>
            <a:pPr indent="0" lvl="0" marL="12600" marR="0" rtl="0" algn="l">
              <a:lnSpc>
                <a:spcPct val="100000"/>
              </a:lnSpc>
              <a:spcBef>
                <a:spcPts val="119"/>
              </a:spcBef>
              <a:spcAft>
                <a:spcPts val="0"/>
              </a:spcAft>
              <a:buClr>
                <a:srgbClr val="000000"/>
              </a:buClr>
              <a:buSzPts val="900"/>
              <a:buFont typeface="Arial"/>
              <a:buNone/>
            </a:pPr>
            <a:r>
              <a:rPr b="1" i="0" lang="fr-FR" sz="900" u="none" cap="none" strike="noStrike">
                <a:solidFill>
                  <a:srgbClr val="000000"/>
                </a:solidFill>
                <a:latin typeface="Arial"/>
                <a:ea typeface="Arial"/>
                <a:cs typeface="Arial"/>
                <a:sym typeface="Arial"/>
              </a:rPr>
              <a:t>Speciality : Social Psychology – work and organizationnal psyhcology</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andard">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